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97" r:id="rId2"/>
    <p:sldId id="300" r:id="rId3"/>
    <p:sldId id="298" r:id="rId4"/>
    <p:sldId id="299" r:id="rId5"/>
    <p:sldId id="317" r:id="rId6"/>
    <p:sldId id="305" r:id="rId7"/>
    <p:sldId id="309" r:id="rId8"/>
    <p:sldId id="310" r:id="rId9"/>
    <p:sldId id="318" r:id="rId10"/>
    <p:sldId id="311" r:id="rId11"/>
    <p:sldId id="312" r:id="rId12"/>
    <p:sldId id="307" r:id="rId13"/>
    <p:sldId id="315" r:id="rId14"/>
    <p:sldId id="304" r:id="rId15"/>
    <p:sldId id="319" r:id="rId16"/>
    <p:sldId id="316" r:id="rId17"/>
    <p:sldId id="314" r:id="rId18"/>
    <p:sldId id="306" r:id="rId19"/>
    <p:sldId id="313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2D3E49"/>
    <a:srgbClr val="415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40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C4362DE-91BF-47DA-BBCE-7D08480417EA}" type="datetimeFigureOut">
              <a:rPr lang="ru-RU"/>
              <a:pPr>
                <a:defRPr/>
              </a:pPr>
              <a:t>26.09.2018</a:t>
            </a:fld>
            <a:endParaRPr lang="ru-RU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4B5C2B1-EC4C-4BB7-AC1D-718548EA429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68445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600073-6627-4198-8DFA-88E2DC97E51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88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7CA085-5572-4BE9-8F62-277E29A606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890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5B04F5-4B43-4EE8-B62E-52E32D46152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47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5D2262-38B1-4CD2-AD29-DAEC73D513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783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9D742C-6842-4521-9E70-5B1FF74D399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099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359427-8700-4E5C-B8A2-D94B2BF3AD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544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8035A1-A936-4A15-A57A-E437B2C34CB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570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70410B-E4DA-472A-94C5-98FD110AFAE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503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7B4B4-02BC-496E-B5F5-642AEB97140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611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D42E44-E85B-4A34-BE1C-0DE88C8C32D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520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7F2542-E679-4050-81BA-F3B88829B05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3103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07D7BD-081D-427F-B7B4-716B59975A4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254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2F9536A-E2F1-46D1-8CA6-799EFDC99BF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8.png"/><Relationship Id="rId7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lexey.bogdanov@reshenie-soft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6073775"/>
            <a:ext cx="9180513" cy="811213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052" name="TextBox 4"/>
          <p:cNvSpPr txBox="1">
            <a:spLocks noChangeArrowheads="1"/>
          </p:cNvSpPr>
          <p:nvPr/>
        </p:nvSpPr>
        <p:spPr bwMode="auto">
          <a:xfrm>
            <a:off x="4284663" y="4653136"/>
            <a:ext cx="42291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1800" b="1" dirty="0">
                <a:latin typeface="Century Gothic" panose="020B0502020202020204" pitchFamily="34" charset="0"/>
              </a:rPr>
              <a:t>Алексей </a:t>
            </a:r>
            <a:r>
              <a:rPr lang="ru-RU" altLang="ru-RU" sz="1800" b="1" dirty="0" smtClean="0">
                <a:latin typeface="Century Gothic" panose="020B0502020202020204" pitchFamily="34" charset="0"/>
              </a:rPr>
              <a:t>Богданов</a:t>
            </a:r>
          </a:p>
          <a:p>
            <a:pPr algn="r" eaLnBrk="1" hangingPunct="1"/>
            <a:r>
              <a:rPr lang="ru-RU" altLang="ru-RU" sz="1800" dirty="0" smtClean="0">
                <a:latin typeface="Century Gothic" panose="020B0502020202020204" pitchFamily="34" charset="0"/>
              </a:rPr>
              <a:t>Исполнительный директор</a:t>
            </a:r>
            <a:endParaRPr lang="ru-RU" altLang="ru-RU" sz="1800" dirty="0">
              <a:latin typeface="Century Gothic" panose="020B0502020202020204" pitchFamily="34" charset="0"/>
            </a:endParaRPr>
          </a:p>
          <a:p>
            <a:pPr algn="r" eaLnBrk="1" hangingPunct="1"/>
            <a:r>
              <a:rPr lang="ru-RU" altLang="ru-RU" sz="1800" dirty="0">
                <a:latin typeface="Century Gothic" panose="020B0502020202020204" pitchFamily="34" charset="0"/>
              </a:rPr>
              <a:t>ООО «Решение»</a:t>
            </a:r>
          </a:p>
        </p:txBody>
      </p:sp>
      <p:sp>
        <p:nvSpPr>
          <p:cNvPr id="65556" name="Rectangle 13"/>
          <p:cNvSpPr>
            <a:spLocks noChangeArrowheads="1"/>
          </p:cNvSpPr>
          <p:nvPr/>
        </p:nvSpPr>
        <p:spPr bwMode="auto">
          <a:xfrm>
            <a:off x="611188" y="1484313"/>
            <a:ext cx="7489825" cy="347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Arial" charset="0"/>
              </a:rPr>
              <a:t>Опыт интеграции с системами </a:t>
            </a: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Arial" charset="0"/>
              </a:rPr>
              <a:t>РЕГИЗ</a:t>
            </a:r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  <a:cs typeface="Arial" charset="0"/>
              </a:rPr>
              <a:t>:</a:t>
            </a:r>
          </a:p>
          <a:p>
            <a:pPr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Century Gothic" pitchFamily="34" charset="0"/>
                <a:cs typeface="Arial" charset="0"/>
              </a:rPr>
              <a:t>ЭМК </a:t>
            </a:r>
            <a:r>
              <a:rPr lang="ru-RU" sz="2800" b="1" dirty="0">
                <a:solidFill>
                  <a:srgbClr val="FF0000"/>
                </a:solidFill>
                <a:latin typeface="Century Gothic" pitchFamily="34" charset="0"/>
                <a:cs typeface="Arial" charset="0"/>
              </a:rPr>
              <a:t>Петербуржца</a:t>
            </a:r>
          </a:p>
          <a:p>
            <a:pPr>
              <a:defRPr/>
            </a:pPr>
            <a:r>
              <a:rPr lang="ru-RU" sz="2800" b="1" dirty="0">
                <a:solidFill>
                  <a:srgbClr val="FF0000"/>
                </a:solidFill>
                <a:latin typeface="Century Gothic" pitchFamily="34" charset="0"/>
                <a:cs typeface="Arial" charset="0"/>
              </a:rPr>
              <a:t>УО и АИС ИНФОРМ МП</a:t>
            </a:r>
          </a:p>
          <a:p>
            <a:pPr>
              <a:defRPr/>
            </a:pPr>
            <a:r>
              <a:rPr lang="ru-RU" sz="2800" b="1" dirty="0">
                <a:solidFill>
                  <a:srgbClr val="FF0000"/>
                </a:solidFill>
                <a:latin typeface="Century Gothic" pitchFamily="34" charset="0"/>
                <a:cs typeface="Arial" charset="0"/>
              </a:rPr>
              <a:t>РСЗПВ</a:t>
            </a:r>
          </a:p>
          <a:p>
            <a:pPr>
              <a:defRPr/>
            </a:pPr>
            <a:r>
              <a:rPr lang="ru-RU" sz="2800" b="1" dirty="0">
                <a:solidFill>
                  <a:srgbClr val="FF0000"/>
                </a:solidFill>
                <a:latin typeface="Century Gothic" pitchFamily="34" charset="0"/>
                <a:cs typeface="Arial" charset="0"/>
              </a:rPr>
              <a:t>ОДЛИ</a:t>
            </a:r>
          </a:p>
          <a:p>
            <a:pPr>
              <a:defRPr/>
            </a:pPr>
            <a:endParaRPr lang="ru-RU" sz="2800" b="1" dirty="0">
              <a:solidFill>
                <a:srgbClr val="FF0000"/>
              </a:solidFill>
              <a:latin typeface="Century Gothic" pitchFamily="34" charset="0"/>
              <a:cs typeface="Arial" charset="0"/>
            </a:endParaRPr>
          </a:p>
        </p:txBody>
      </p:sp>
      <p:sp>
        <p:nvSpPr>
          <p:cNvPr id="2055" name="TextBox 8"/>
          <p:cNvSpPr txBox="1">
            <a:spLocks noChangeArrowheads="1"/>
          </p:cNvSpPr>
          <p:nvPr/>
        </p:nvSpPr>
        <p:spPr bwMode="auto">
          <a:xfrm>
            <a:off x="25389" y="6110049"/>
            <a:ext cx="900432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chemeClr val="bg1"/>
                </a:solidFill>
              </a:rPr>
              <a:t>Опыт интеграции с системами РЕГИСЗ: ИЭМК Петербуржца, УО и АИС ИНФОРМ МП, РСЗПВ, </a:t>
            </a:r>
            <a:r>
              <a:rPr lang="ru-RU" altLang="ru-RU" sz="1400" b="1" dirty="0" smtClean="0">
                <a:solidFill>
                  <a:schemeClr val="bg1"/>
                </a:solidFill>
              </a:rPr>
              <a:t>ОДЛИ</a:t>
            </a:r>
          </a:p>
          <a:p>
            <a:pPr algn="ctr" eaLnBrk="1" hangingPunct="1"/>
            <a:r>
              <a:rPr lang="ru-RU" altLang="ru-RU" sz="1400" b="1" dirty="0" smtClean="0">
                <a:solidFill>
                  <a:schemeClr val="bg1"/>
                </a:solidFill>
              </a:rPr>
              <a:t>МИС «Ариадна» - новые возможности и опыт применения</a:t>
            </a:r>
            <a:endParaRPr lang="ru-RU" altLang="ru-RU" sz="1400" b="1" dirty="0">
              <a:solidFill>
                <a:schemeClr val="bg1"/>
              </a:solidFill>
            </a:endParaRPr>
          </a:p>
          <a:p>
            <a:pPr algn="ctr" eaLnBrk="1" hangingPunct="1"/>
            <a:r>
              <a:rPr lang="ru-RU" altLang="ru-RU" sz="1400" b="1" dirty="0">
                <a:solidFill>
                  <a:schemeClr val="bg1"/>
                </a:solidFill>
              </a:rPr>
              <a:t>«</a:t>
            </a:r>
            <a:r>
              <a:rPr lang="ru-RU" altLang="ru-RU" sz="1400" b="1" dirty="0" err="1">
                <a:solidFill>
                  <a:schemeClr val="bg1"/>
                </a:solidFill>
              </a:rPr>
              <a:t>Кортъярд</a:t>
            </a:r>
            <a:r>
              <a:rPr lang="ru-RU" altLang="ru-RU" sz="1400" b="1" dirty="0">
                <a:solidFill>
                  <a:schemeClr val="bg1"/>
                </a:solidFill>
              </a:rPr>
              <a:t> </a:t>
            </a:r>
            <a:r>
              <a:rPr lang="ru-RU" altLang="ru-RU" sz="1400" b="1" dirty="0" smtClean="0">
                <a:solidFill>
                  <a:schemeClr val="bg1"/>
                </a:solidFill>
              </a:rPr>
              <a:t>Марриотт </a:t>
            </a:r>
            <a:r>
              <a:rPr lang="ru-RU" altLang="ru-RU" sz="1400" b="1" dirty="0">
                <a:solidFill>
                  <a:schemeClr val="bg1"/>
                </a:solidFill>
              </a:rPr>
              <a:t>Васильевский»,  г. Санкт-Петербург, 26 сентября 2018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584038"/>
              </p:ext>
            </p:extLst>
          </p:nvPr>
        </p:nvGraphicFramePr>
        <p:xfrm>
          <a:off x="532007" y="1556792"/>
          <a:ext cx="8283846" cy="4739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6" name="Image" r:id="rId4" imgW="16888680" imgH="9663480" progId="Photoshop.Image.11">
                  <p:embed/>
                </p:oleObj>
              </mc:Choice>
              <mc:Fallback>
                <p:oleObj name="Image" r:id="rId4" imgW="16888680" imgH="9663480" progId="Photoshop.Image.11">
                  <p:embed/>
                  <p:pic>
                    <p:nvPicPr>
                      <p:cNvPr id="7" name="Объект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2007" y="1556792"/>
                        <a:ext cx="8283846" cy="47394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0" y="764704"/>
            <a:ext cx="9108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РЕГИЗ и интеграционная шина сегодня. Взгляд изнутри.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818709"/>
            <a:ext cx="91085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Обязательные региональные информационные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сервисы, поддерживаемые МИС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35497" y="1952388"/>
            <a:ext cx="9172611" cy="900548"/>
            <a:chOff x="71052" y="1952388"/>
            <a:chExt cx="9055287" cy="90054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960079" y="2016612"/>
              <a:ext cx="816626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2000" dirty="0" smtClean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Запись на прием к врачу через порталы самозаписи, ГосУслуги</a:t>
              </a:r>
              <a:r>
                <a:rPr lang="en-US" sz="2000" dirty="0" smtClean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, </a:t>
              </a:r>
              <a:r>
                <a:rPr lang="ru-RU" sz="2000" dirty="0" smtClean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ЦТО, инфоматы, мобильное приложение</a:t>
              </a:r>
              <a:endParaRPr lang="ru-RU" sz="2000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pic>
          <p:nvPicPr>
            <p:cNvPr id="10" name="Picture 10" descr="http://www.solargods.com.au/uploads/61991/ufiles/open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52" y="1952388"/>
              <a:ext cx="900548" cy="9005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Группа 3"/>
          <p:cNvGrpSpPr/>
          <p:nvPr/>
        </p:nvGrpSpPr>
        <p:grpSpPr>
          <a:xfrm>
            <a:off x="159520" y="3236203"/>
            <a:ext cx="8408462" cy="707886"/>
            <a:chOff x="179512" y="2876163"/>
            <a:chExt cx="8300912" cy="70788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937840" y="2876163"/>
              <a:ext cx="754258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2000" dirty="0" smtClean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Региональная иЭМК (обмен статистическими данными и записями электронной медицинской карты с центральным хранилищем)</a:t>
              </a:r>
              <a:r>
                <a:rPr lang="ru-RU" sz="1800" dirty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 </a:t>
              </a:r>
            </a:p>
          </p:txBody>
        </p:sp>
        <p:pic>
          <p:nvPicPr>
            <p:cNvPr id="11" name="Picture 2" descr="http://canada.creditcards.com/assets/images/balance-transfer-icon.g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2914313"/>
              <a:ext cx="662079" cy="6620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Группа 2"/>
          <p:cNvGrpSpPr/>
          <p:nvPr/>
        </p:nvGrpSpPr>
        <p:grpSpPr>
          <a:xfrm>
            <a:off x="35496" y="4327663"/>
            <a:ext cx="9865095" cy="902344"/>
            <a:chOff x="35497" y="3858675"/>
            <a:chExt cx="9738914" cy="902344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953939" y="3945250"/>
              <a:ext cx="882047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2000" dirty="0" smtClean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Управление очередями пациентов (госпитализации, консультации,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2000" dirty="0" smtClean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исследования, и</a:t>
              </a:r>
              <a:r>
                <a:rPr lang="en-US" sz="2000" dirty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 </a:t>
              </a:r>
              <a:r>
                <a:rPr lang="ru-RU" sz="2000" dirty="0" smtClean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т.д.)</a:t>
              </a:r>
            </a:p>
          </p:txBody>
        </p:sp>
        <p:pic>
          <p:nvPicPr>
            <p:cNvPr id="12" name="Picture 4" descr="http://cdn.mysitemyway.com/etc-mysitemyway/icons/legacy-previews/icons/simple-red-square-icons-people-things/129300-simple-red-square-icon-people-things-bed1-sc43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7" y="3858675"/>
              <a:ext cx="902344" cy="902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Группа 1"/>
          <p:cNvGrpSpPr/>
          <p:nvPr/>
        </p:nvGrpSpPr>
        <p:grpSpPr>
          <a:xfrm>
            <a:off x="107504" y="5546935"/>
            <a:ext cx="9792155" cy="762385"/>
            <a:chOff x="107504" y="4898863"/>
            <a:chExt cx="9666907" cy="762385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953939" y="4941168"/>
              <a:ext cx="8820472" cy="5062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sz="2000" dirty="0" smtClean="0">
                  <a:solidFill>
                    <a:prstClr val="black"/>
                  </a:solidFill>
                  <a:latin typeface="Calibri" panose="020F0502020204030204"/>
                  <a:cs typeface="+mn-cs"/>
                </a:rPr>
                <a:t>Обмен данными лабораторных исследований на региональном уровне</a:t>
              </a:r>
              <a:endParaRPr lang="ru-RU" sz="2000" dirty="0">
                <a:solidFill>
                  <a:prstClr val="black"/>
                </a:solidFill>
                <a:latin typeface="Calibri" panose="020F0502020204030204"/>
                <a:cs typeface="+mn-cs"/>
              </a:endParaRPr>
            </a:p>
          </p:txBody>
        </p:sp>
        <p:pic>
          <p:nvPicPr>
            <p:cNvPr id="13" name="Picture 6" descr="http://cdn.grid.fotosearch.com/CSP/CSP134/k22377677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4898863"/>
              <a:ext cx="762385" cy="762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960079" y="2016612"/>
            <a:ext cx="81662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Запись на прием к врачу через порталы самозаписи, ГосУслуги</a:t>
            </a:r>
            <a:r>
              <a:rPr lang="en-US" sz="2000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, </a:t>
            </a:r>
            <a:r>
              <a:rPr lang="ru-RU" sz="2000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ЦТО, инфоматы, мобильное приложение</a:t>
            </a:r>
            <a:endParaRPr lang="ru-RU" sz="2000" dirty="0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53939" y="4002828"/>
            <a:ext cx="88204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Управление очередями пациентов (госпитализации, консультации,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исследования, и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Calibri" panose="020F0502020204030204"/>
              </a:rPr>
              <a:t>т.д.)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37840" y="2876163"/>
            <a:ext cx="754258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Региональная иЭМК (обмен статистическими данными и записями электронной медицинской карты с центральным хранилищем)</a:t>
            </a:r>
            <a:endParaRPr lang="ru-RU" sz="2000" dirty="0">
              <a:solidFill>
                <a:prstClr val="black"/>
              </a:solidFill>
              <a:latin typeface="Calibri" panose="020F0502020204030204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prstClr val="black"/>
                </a:solidFill>
                <a:latin typeface="Calibri" panose="020F0502020204030204"/>
                <a:cs typeface="+mn-cs"/>
              </a:rPr>
              <a:t> 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53939" y="5010940"/>
            <a:ext cx="8820472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Calibri" panose="020F0502020204030204"/>
                <a:cs typeface="+mn-cs"/>
              </a:rPr>
              <a:t>Обмен данными лабораторных исследований на региональном уровне</a:t>
            </a:r>
            <a:endParaRPr lang="ru-RU" sz="2000" dirty="0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818709"/>
            <a:ext cx="91085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prstClr val="black"/>
                </a:solidFill>
                <a:latin typeface="Calibri" panose="020F0502020204030204"/>
              </a:rPr>
              <a:t>Обязательные региональные информационные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dirty="0">
                <a:solidFill>
                  <a:prstClr val="black"/>
                </a:solidFill>
                <a:latin typeface="Calibri" panose="020F0502020204030204"/>
              </a:rPr>
              <a:t>сервисы, поддерживаемые МИС</a:t>
            </a:r>
          </a:p>
        </p:txBody>
      </p:sp>
      <p:pic>
        <p:nvPicPr>
          <p:cNvPr id="20" name="Picture 10" descr="http://www.solargods.com.au/uploads/61991/ufiles/ope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2" y="1916832"/>
            <a:ext cx="900548" cy="90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canada.creditcards.com/assets/images/balance-transfer-icon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24944"/>
            <a:ext cx="662079" cy="66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http://cdn.mysitemyway.com/etc-mysitemyway/icons/legacy-previews/icons/simple-red-square-icons-people-things/129300-simple-red-square-icon-people-things-bed1-sc4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3858675"/>
            <a:ext cx="902344" cy="902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http://cdn.grid.fotosearch.com/CSP/CSP134/k2237767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898863"/>
            <a:ext cx="762385" cy="76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899592" y="767606"/>
            <a:ext cx="77437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+mn-lt"/>
              </a:rPr>
              <a:t>Электронная </a:t>
            </a:r>
            <a:r>
              <a:rPr lang="ru-RU" b="1" dirty="0" err="1" smtClean="0">
                <a:solidFill>
                  <a:srgbClr val="C00000"/>
                </a:solidFill>
                <a:latin typeface="+mn-lt"/>
              </a:rPr>
              <a:t>мед.карта</a:t>
            </a:r>
            <a:r>
              <a:rPr lang="ru-RU" b="1" dirty="0" smtClean="0">
                <a:solidFill>
                  <a:srgbClr val="C00000"/>
                </a:solidFill>
                <a:latin typeface="+mn-lt"/>
              </a:rPr>
              <a:t> Петербуржца</a:t>
            </a:r>
            <a:endParaRPr lang="en-US" b="1" dirty="0" smtClean="0">
              <a:solidFill>
                <a:srgbClr val="C00000"/>
              </a:solidFill>
              <a:latin typeface="+mn-lt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+mn-lt"/>
              </a:rPr>
              <a:t>(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Р</a:t>
            </a:r>
            <a:r>
              <a:rPr lang="ru-RU" sz="2400" b="1" dirty="0" smtClean="0">
                <a:solidFill>
                  <a:srgbClr val="C00000"/>
                </a:solidFill>
                <a:latin typeface="+mn-lt"/>
              </a:rPr>
              <a:t>аспоряжение №88-р от 21.02.2018)</a:t>
            </a:r>
            <a:endParaRPr lang="ru-RU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88224" y="3342220"/>
            <a:ext cx="6762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n-lt"/>
              </a:rPr>
              <a:t>УО</a:t>
            </a:r>
            <a:endParaRPr lang="ru-RU" b="1" dirty="0">
              <a:latin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22998" y="5076473"/>
            <a:ext cx="12526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n-lt"/>
              </a:rPr>
              <a:t>ОДЛИ</a:t>
            </a:r>
            <a:endParaRPr lang="ru-RU" b="1" dirty="0">
              <a:latin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34523" y="3321743"/>
            <a:ext cx="1225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n-lt"/>
              </a:rPr>
              <a:t>иЭМК</a:t>
            </a:r>
            <a:endParaRPr lang="ru-RU" b="1" dirty="0">
              <a:latin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12263" y="1758160"/>
            <a:ext cx="9156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n-lt"/>
              </a:rPr>
              <a:t>ФЭР</a:t>
            </a:r>
            <a:endParaRPr lang="ru-RU" b="1" dirty="0">
              <a:latin typeface="+mn-lt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55976" y="3717032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3635896" y="2924944"/>
            <a:ext cx="1440160" cy="1461824"/>
            <a:chOff x="3635896" y="2924944"/>
            <a:chExt cx="1440160" cy="1461824"/>
          </a:xfrm>
        </p:grpSpPr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6613" y="3052103"/>
              <a:ext cx="811953" cy="81195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3758194" y="3801993"/>
              <a:ext cx="12458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Calibri" panose="020F0502020204030204" pitchFamily="34" charset="0"/>
                </a:rPr>
                <a:t>РЕГИЗ</a:t>
              </a:r>
              <a:endParaRPr lang="ru-RU" b="1" dirty="0">
                <a:latin typeface="Calibri" panose="020F0502020204030204" pitchFamily="34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3635896" y="2924944"/>
              <a:ext cx="1440160" cy="143352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0.01482 C 0.03837 -0.0206 0.06719 -0.0412 0.10591 -0.04653 C 0.13108 -0.0507 0.17778 -0.06065 0.21389 -0.06088 C 0.25018 -0.06111 0.29914 -0.05232 0.32344 -0.04815 C 0.36285 -0.04259 0.39549 -0.03426 0.43507 -0.0287 " pathEditMode="relative" rAng="0" ptsTypes="AAA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53" y="-231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.0199 L 0.11719 0.04791 C 0.14202 0.0544 0.17882 0.0581 0.21702 0.0581 C 0.26111 0.0581 0.29601 0.0544 0.32066 0.04791 L 0.43872 0.0199 " pathEditMode="relative" rAng="0" ptsTypes="AAAAA">
                                      <p:cBhvr>
                                        <p:cTn id="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27" y="189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0857 C 0.05521 0.04676 0.14775 0.04491 0.20296 0.0831 C 0.23803 0.10903 0.33855 0.09398 0.38646 0.08519 C 0.43455 0.07616 0.45591 0.05556 0.4908 0.02963 C 0.54636 -0.00833 0.56459 -0.05486 0.62014 -0.09236 " pathEditMode="relative" rAng="0" ptsTypes="AAAAA"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7" y="-60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0.06233 0.04375 C 0.07569 0.05393 0.09566 0.05393 0.11597 0.05949 C 0.1368 0.06504 0.17257 0.08704 0.18542 0.07708 C 0.2118 0.07986 0.2309 0.07268 0.25208 0.05787 " pathEditMode="relative" rAng="0" ptsTypes="AAAAA">
                                      <p:cBhvr>
                                        <p:cTn id="2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4" y="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4" grpId="0"/>
      <p:bldP spid="26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7926"/>
            <a:ext cx="3211054" cy="2808312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2303001"/>
            <a:ext cx="61926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Calibri" panose="020F0502020204030204" pitchFamily="34" charset="0"/>
              </a:rPr>
              <a:t>Как оценивать и контролировать уровень </a:t>
            </a:r>
            <a:r>
              <a:rPr lang="ru-RU" b="1" dirty="0" smtClean="0">
                <a:latin typeface="Calibri" panose="020F0502020204030204" pitchFamily="34" charset="0"/>
              </a:rPr>
              <a:t>информатизации </a:t>
            </a:r>
            <a:r>
              <a:rPr lang="ru-RU" b="1" dirty="0">
                <a:latin typeface="Calibri" panose="020F0502020204030204" pitchFamily="34" charset="0"/>
              </a:rPr>
              <a:t>в </a:t>
            </a:r>
            <a:r>
              <a:rPr lang="ru-RU" b="1" dirty="0" smtClean="0">
                <a:latin typeface="Calibri" panose="020F0502020204030204" pitchFamily="34" charset="0"/>
              </a:rPr>
              <a:t>МО и исполнение распоряжений Комитета?</a:t>
            </a:r>
            <a:endParaRPr lang="ru-RU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17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67822" y="909853"/>
            <a:ext cx="78083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Calibri" panose="020F0502020204030204" pitchFamily="34" charset="0"/>
              </a:rPr>
              <a:t>Рейтинги МИАЦ по медицинским организациям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79712" y="1981289"/>
            <a:ext cx="69127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libri" panose="020F0502020204030204" pitchFamily="34" charset="0"/>
              </a:rPr>
              <a:t>2018г – поворотный момент в оценке информатизации МО по качественным и количественным показателям подключения к ГИС РЕГИЗ. Расчет интегральных показателей.</a:t>
            </a:r>
            <a:endParaRPr lang="ru-RU" sz="2000" dirty="0">
              <a:latin typeface="Calibri" panose="020F05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83" y="2012256"/>
            <a:ext cx="1851759" cy="8119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4050357"/>
            <a:ext cx="1008112" cy="10081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79712" y="3906341"/>
            <a:ext cx="691276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Calibri" panose="020F0502020204030204" pitchFamily="34" charset="0"/>
              </a:rPr>
              <a:t>МИАЦ ИАМ</a:t>
            </a:r>
            <a:r>
              <a:rPr lang="ru-RU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*</a:t>
            </a:r>
            <a:r>
              <a:rPr lang="ru-RU" sz="2000" dirty="0" smtClean="0">
                <a:latin typeface="Calibri" panose="020F0502020204030204" pitchFamily="34" charset="0"/>
              </a:rPr>
              <a:t> (информационно-аналитический модуль) - </a:t>
            </a:r>
          </a:p>
          <a:p>
            <a:pPr algn="just"/>
            <a:r>
              <a:rPr lang="ru-RU" sz="2000" dirty="0" smtClean="0">
                <a:latin typeface="Calibri" panose="020F0502020204030204" pitchFamily="34" charset="0"/>
              </a:rPr>
              <a:t>мощный инструмент для мониторинга передаваемых сведений в ГИС РЕГИЗ и оценки объемов и качества данных.</a:t>
            </a:r>
          </a:p>
          <a:p>
            <a:pPr algn="just"/>
            <a:r>
              <a:rPr lang="ru-RU" sz="2000" dirty="0" smtClean="0">
                <a:latin typeface="Calibri" panose="020F0502020204030204" pitchFamily="34" charset="0"/>
              </a:rPr>
              <a:t>Частота обновления данных от нескольких часов до месяца.</a:t>
            </a:r>
          </a:p>
          <a:p>
            <a:pPr algn="just"/>
            <a:r>
              <a:rPr lang="ru-RU" sz="1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*</a:t>
            </a:r>
            <a:r>
              <a:rPr lang="ru-RU" sz="1400" dirty="0" smtClean="0">
                <a:latin typeface="Calibri" panose="020F0502020204030204" pitchFamily="34" charset="0"/>
              </a:rPr>
              <a:t>Доступ в ИАМ предоставляется по запросу в МИАЦ.</a:t>
            </a:r>
            <a:endParaRPr lang="ru-RU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76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78795" y="764704"/>
            <a:ext cx="6786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</a:rPr>
              <a:t>Какие показатели влияют на рейтинг МО?</a:t>
            </a:r>
            <a:endParaRPr lang="ru-RU" sz="2800" b="1" dirty="0">
              <a:latin typeface="Calibri" panose="020F0502020204030204" pitchFamily="34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0669" y="1215738"/>
            <a:ext cx="9025827" cy="1024231"/>
            <a:chOff x="10669" y="1215738"/>
            <a:chExt cx="9025827" cy="1024231"/>
          </a:xfrm>
        </p:grpSpPr>
        <p:pic>
          <p:nvPicPr>
            <p:cNvPr id="10" name="Picture 10" descr="http://www.solargods.com.au/uploads/61991/ufiles/open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9" y="1215738"/>
              <a:ext cx="1024231" cy="10242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971600" y="1289567"/>
              <a:ext cx="80648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 smtClean="0">
                  <a:latin typeface="Calibri" panose="020F0502020204030204" pitchFamily="34" charset="0"/>
                </a:rPr>
                <a:t>Запись на прием к врачу (по площадкам)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Показатели: ЗВП1 + ЗПВ2, СНИЛС, </a:t>
              </a:r>
              <a:r>
                <a:rPr lang="ru-RU" sz="1800" dirty="0" err="1" smtClean="0">
                  <a:latin typeface="Calibri" panose="020F0502020204030204" pitchFamily="34" charset="0"/>
                </a:rPr>
                <a:t>Фед.код</a:t>
              </a:r>
              <a:r>
                <a:rPr lang="ru-RU" sz="1800" dirty="0">
                  <a:latin typeface="Calibri" panose="020F0502020204030204" pitchFamily="34" charset="0"/>
                </a:rPr>
                <a:t> </a:t>
              </a:r>
              <a:r>
                <a:rPr lang="ru-RU" sz="1800" dirty="0" smtClean="0">
                  <a:latin typeface="Calibri" panose="020F0502020204030204" pitchFamily="34" charset="0"/>
                </a:rPr>
                <a:t>специальности, доступность сервиса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Стоимость: </a:t>
              </a:r>
              <a:r>
                <a:rPr lang="ru-RU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3</a:t>
              </a:r>
              <a:r>
                <a:rPr lang="ru-RU" sz="1800" dirty="0" smtClean="0">
                  <a:latin typeface="Calibri" panose="020F0502020204030204" pitchFamily="34" charset="0"/>
                </a:rPr>
                <a:t> </a:t>
              </a:r>
              <a:r>
                <a:rPr lang="ru-RU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балла</a:t>
              </a:r>
              <a:endParaRPr lang="ru-RU" sz="18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114564" y="2295434"/>
            <a:ext cx="8925839" cy="923330"/>
            <a:chOff x="114564" y="2295434"/>
            <a:chExt cx="8925839" cy="923330"/>
          </a:xfrm>
        </p:grpSpPr>
        <p:pic>
          <p:nvPicPr>
            <p:cNvPr id="11" name="Picture 6" descr="http://cdn.grid.fotosearch.com/CSP/CSP134/k22377677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564" y="2348880"/>
              <a:ext cx="816439" cy="8164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975507" y="2295434"/>
              <a:ext cx="80648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 smtClean="0">
                  <a:latin typeface="Calibri" panose="020F0502020204030204" pitchFamily="34" charset="0"/>
                </a:rPr>
                <a:t>ОДЛИ направления + результаты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Показатели: передача направлений </a:t>
              </a:r>
              <a:r>
                <a:rPr lang="en-US" sz="1800" dirty="0" smtClean="0">
                  <a:latin typeface="Calibri" panose="020F0502020204030204" pitchFamily="34" charset="0"/>
                </a:rPr>
                <a:t>/</a:t>
              </a:r>
              <a:r>
                <a:rPr lang="ru-RU" sz="1800" dirty="0" smtClean="0">
                  <a:latin typeface="Calibri" panose="020F0502020204030204" pitchFamily="34" charset="0"/>
                </a:rPr>
                <a:t> передача результатов исследований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Стоимость: </a:t>
              </a:r>
              <a:r>
                <a:rPr lang="ru-RU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1 балл</a:t>
              </a:r>
              <a:r>
                <a:rPr lang="ru-RU" sz="1800" dirty="0" smtClean="0">
                  <a:latin typeface="Calibri" panose="020F0502020204030204" pitchFamily="34" charset="0"/>
                </a:rPr>
                <a:t> + </a:t>
              </a:r>
              <a:r>
                <a:rPr lang="ru-RU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3</a:t>
              </a:r>
              <a:r>
                <a:rPr lang="ru-RU" sz="1800" dirty="0" smtClean="0">
                  <a:latin typeface="Calibri" panose="020F0502020204030204" pitchFamily="34" charset="0"/>
                </a:rPr>
                <a:t> </a:t>
              </a:r>
              <a:r>
                <a:rPr lang="ru-RU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балла</a:t>
              </a:r>
              <a:endParaRPr lang="ru-RU" sz="18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50911" y="3368264"/>
            <a:ext cx="8985585" cy="983989"/>
            <a:chOff x="50911" y="3368264"/>
            <a:chExt cx="8985585" cy="983989"/>
          </a:xfrm>
        </p:grpSpPr>
        <p:pic>
          <p:nvPicPr>
            <p:cNvPr id="13" name="Picture 4" descr="http://cdn.mysitemyway.com/etc-mysitemyway/icons/legacy-previews/icons/simple-red-square-icons-people-things/129300-simple-red-square-icon-people-things-bed1-sc43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11" y="3368264"/>
              <a:ext cx="983989" cy="98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971600" y="3398593"/>
              <a:ext cx="80648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 smtClean="0">
                  <a:latin typeface="Calibri" panose="020F0502020204030204" pitchFamily="34" charset="0"/>
                </a:rPr>
                <a:t>Управление очередями пациентов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Показатели: передача направлений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Стоимость: </a:t>
              </a:r>
              <a:r>
                <a:rPr lang="ru-RU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2 балла</a:t>
              </a:r>
              <a:endParaRPr lang="ru-RU" sz="18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180216" y="4501752"/>
            <a:ext cx="8856280" cy="923330"/>
            <a:chOff x="180216" y="4501752"/>
            <a:chExt cx="8856280" cy="923330"/>
          </a:xfrm>
        </p:grpSpPr>
        <p:pic>
          <p:nvPicPr>
            <p:cNvPr id="15" name="Picture 2" descr="http://canada.creditcards.com/assets/images/balance-transfer-icon.gif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216" y="4578105"/>
              <a:ext cx="750787" cy="750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971600" y="4501752"/>
              <a:ext cx="80648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 smtClean="0">
                  <a:latin typeface="Calibri" panose="020F0502020204030204" pitchFamily="34" charset="0"/>
                </a:rPr>
                <a:t>Интегрированная электронная медицинская карта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Показатели: передача медицинских документов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Стоимость: </a:t>
              </a:r>
              <a:r>
                <a:rPr lang="ru-RU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10 баллов</a:t>
              </a:r>
              <a:endParaRPr lang="ru-RU" sz="18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193851" y="5621123"/>
            <a:ext cx="8849541" cy="923330"/>
            <a:chOff x="193851" y="5621123"/>
            <a:chExt cx="8849541" cy="923330"/>
          </a:xfrm>
        </p:grpSpPr>
        <p:sp>
          <p:nvSpPr>
            <p:cNvPr id="20" name="TextBox 19"/>
            <p:cNvSpPr txBox="1"/>
            <p:nvPr/>
          </p:nvSpPr>
          <p:spPr>
            <a:xfrm>
              <a:off x="978496" y="5621123"/>
              <a:ext cx="80648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 smtClean="0">
                  <a:latin typeface="Calibri" panose="020F0502020204030204" pitchFamily="34" charset="0"/>
                </a:rPr>
                <a:t>Электронные листки нетрудоспособности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Показатели: передача сведений в ФСС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Стоимость: </a:t>
              </a:r>
              <a:r>
                <a:rPr lang="ru-RU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1 балл</a:t>
              </a:r>
              <a:endParaRPr lang="ru-RU" sz="18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51" y="5721030"/>
              <a:ext cx="723515" cy="7235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99898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2547" y="719940"/>
            <a:ext cx="7551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</a:rPr>
              <a:t>Подсистемы с собственным </a:t>
            </a:r>
            <a:r>
              <a:rPr lang="en-US" sz="2800" b="1" dirty="0" smtClean="0">
                <a:latin typeface="Calibri" panose="020F0502020204030204" pitchFamily="34" charset="0"/>
              </a:rPr>
              <a:t>WEB-</a:t>
            </a:r>
            <a:r>
              <a:rPr lang="ru-RU" sz="2800" b="1" dirty="0" smtClean="0">
                <a:latin typeface="Calibri" panose="020F0502020204030204" pitchFamily="34" charset="0"/>
              </a:rPr>
              <a:t>интерфейсом</a:t>
            </a:r>
            <a:endParaRPr lang="ru-RU" sz="2800" b="1" dirty="0">
              <a:latin typeface="Calibri" panose="020F0502020204030204" pitchFamily="34" charset="0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80216" y="1525733"/>
            <a:ext cx="8856280" cy="923330"/>
            <a:chOff x="180216" y="1525733"/>
            <a:chExt cx="8856280" cy="923330"/>
          </a:xfrm>
        </p:grpSpPr>
        <p:sp>
          <p:nvSpPr>
            <p:cNvPr id="5" name="TextBox 4"/>
            <p:cNvSpPr txBox="1"/>
            <p:nvPr/>
          </p:nvSpPr>
          <p:spPr>
            <a:xfrm>
              <a:off x="971600" y="1525733"/>
              <a:ext cx="80648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 smtClean="0">
                  <a:latin typeface="Calibri" panose="020F0502020204030204" pitchFamily="34" charset="0"/>
                </a:rPr>
                <a:t>Городской реестр карт маршрутизации с подозрением на ЗНО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Показатели: передача данных о движении пациентов в реестре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Стоимость: </a:t>
              </a:r>
              <a:r>
                <a:rPr lang="ru-RU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1</a:t>
              </a:r>
              <a:r>
                <a:rPr lang="ru-RU" sz="1800" dirty="0" smtClean="0">
                  <a:latin typeface="Calibri" panose="020F0502020204030204" pitchFamily="34" charset="0"/>
                </a:rPr>
                <a:t> </a:t>
              </a:r>
              <a:r>
                <a:rPr lang="ru-RU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балл</a:t>
              </a:r>
              <a:endParaRPr lang="ru-RU" sz="18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216" y="1639987"/>
              <a:ext cx="694821" cy="694821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73413" y="2531600"/>
            <a:ext cx="8866990" cy="923330"/>
            <a:chOff x="173413" y="2531600"/>
            <a:chExt cx="8866990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975507" y="2531600"/>
              <a:ext cx="80648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 smtClean="0">
                  <a:latin typeface="Calibri" panose="020F0502020204030204" pitchFamily="34" charset="0"/>
                </a:rPr>
                <a:t>Льготное лекарственное обеспечение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Показатели: работа с подсистемой ЛЛО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Стоимость: </a:t>
              </a:r>
              <a:r>
                <a:rPr lang="ru-RU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1 балл</a:t>
              </a:r>
              <a:endParaRPr lang="ru-RU" sz="18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413" y="2629630"/>
              <a:ext cx="726179" cy="696478"/>
            </a:xfrm>
            <a:prstGeom prst="rect">
              <a:avLst/>
            </a:prstGeom>
          </p:spPr>
        </p:pic>
      </p:grpSp>
      <p:grpSp>
        <p:nvGrpSpPr>
          <p:cNvPr id="21" name="Группа 20"/>
          <p:cNvGrpSpPr/>
          <p:nvPr/>
        </p:nvGrpSpPr>
        <p:grpSpPr>
          <a:xfrm>
            <a:off x="193851" y="3634759"/>
            <a:ext cx="8842645" cy="923330"/>
            <a:chOff x="193851" y="3634759"/>
            <a:chExt cx="8842645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971600" y="3634759"/>
              <a:ext cx="80648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 smtClean="0">
                  <a:latin typeface="Calibri" panose="020F0502020204030204" pitchFamily="34" charset="0"/>
                </a:rPr>
                <a:t>Индивидуальная программа реабилитации и </a:t>
              </a:r>
              <a:r>
                <a:rPr lang="ru-RU" sz="1800" b="1" dirty="0" err="1" smtClean="0">
                  <a:latin typeface="Calibri" panose="020F0502020204030204" pitchFamily="34" charset="0"/>
                </a:rPr>
                <a:t>абилитации</a:t>
              </a:r>
              <a:r>
                <a:rPr lang="ru-RU" sz="1800" b="1" dirty="0" smtClean="0">
                  <a:latin typeface="Calibri" panose="020F0502020204030204" pitchFamily="34" charset="0"/>
                </a:rPr>
                <a:t> инвалидов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Показатели: отработка индивидуальных программ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Стоимость: </a:t>
              </a:r>
              <a:r>
                <a:rPr lang="ru-RU" sz="1800" dirty="0">
                  <a:solidFill>
                    <a:srgbClr val="FF0000"/>
                  </a:solidFill>
                  <a:latin typeface="Calibri" panose="020F0502020204030204" pitchFamily="34" charset="0"/>
                </a:rPr>
                <a:t>1</a:t>
              </a:r>
              <a:r>
                <a:rPr lang="ru-RU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 балл</a:t>
              </a:r>
              <a:endParaRPr lang="ru-RU" sz="18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51" y="3753367"/>
              <a:ext cx="717371" cy="703887"/>
            </a:xfrm>
            <a:prstGeom prst="rect">
              <a:avLst/>
            </a:prstGeom>
          </p:spPr>
        </p:pic>
      </p:grpSp>
      <p:grpSp>
        <p:nvGrpSpPr>
          <p:cNvPr id="23" name="Группа 22"/>
          <p:cNvGrpSpPr/>
          <p:nvPr/>
        </p:nvGrpSpPr>
        <p:grpSpPr>
          <a:xfrm>
            <a:off x="193851" y="4737918"/>
            <a:ext cx="8842645" cy="923330"/>
            <a:chOff x="193851" y="4737918"/>
            <a:chExt cx="8842645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971600" y="4737918"/>
              <a:ext cx="80648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 smtClean="0">
                  <a:latin typeface="Calibri" panose="020F0502020204030204" pitchFamily="34" charset="0"/>
                </a:rPr>
                <a:t>Регистр медицинских работников Санкт-Петербурга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Показатели: ввод медицинских работников в регистр</a:t>
              </a:r>
            </a:p>
            <a:p>
              <a:r>
                <a:rPr lang="ru-RU" sz="1800" dirty="0" smtClean="0">
                  <a:latin typeface="Calibri" panose="020F0502020204030204" pitchFamily="34" charset="0"/>
                </a:rPr>
                <a:t>Стоимость: </a:t>
              </a:r>
              <a:r>
                <a:rPr lang="ru-RU" sz="1800" dirty="0" smtClean="0">
                  <a:solidFill>
                    <a:srgbClr val="FF0000"/>
                  </a:solidFill>
                  <a:latin typeface="Calibri" panose="020F0502020204030204" pitchFamily="34" charset="0"/>
                </a:rPr>
                <a:t>2 балла</a:t>
              </a:r>
              <a:endParaRPr lang="ru-RU" sz="18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851" y="4854603"/>
              <a:ext cx="689271" cy="689960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204385" y="5959071"/>
            <a:ext cx="8647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Итого максимально возможное количество баллов: </a:t>
            </a:r>
            <a:r>
              <a:rPr lang="ru-RU" sz="2400" b="1" dirty="0" smtClean="0">
                <a:solidFill>
                  <a:srgbClr val="FF0000"/>
                </a:solidFill>
              </a:rPr>
              <a:t>25!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86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7926"/>
            <a:ext cx="3211054" cy="2808312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2363396"/>
            <a:ext cx="61926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Calibri" panose="020F0502020204030204" pitchFamily="34" charset="0"/>
              </a:rPr>
              <a:t>Как </a:t>
            </a:r>
            <a:r>
              <a:rPr lang="ru-RU" b="1" dirty="0" smtClean="0">
                <a:latin typeface="Calibri" panose="020F0502020204030204" pitchFamily="34" charset="0"/>
              </a:rPr>
              <a:t>может контролировать информационный обмен сама медицинская организация?</a:t>
            </a:r>
            <a:endParaRPr lang="ru-RU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42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4936" y="620688"/>
            <a:ext cx="8054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</a:rPr>
              <a:t>Инструменты самоконтроля в распоряжении МО</a:t>
            </a:r>
            <a:endParaRPr lang="ru-RU" sz="2800" b="1" dirty="0">
              <a:latin typeface="Calibri" panose="020F050202020403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08161"/>
            <a:ext cx="8496944" cy="520521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1520" y="1023386"/>
            <a:ext cx="8208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1. Служебные выборки</a:t>
            </a:r>
            <a:r>
              <a:rPr lang="en-US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в АРМ «Контент»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819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536" y="1145729"/>
            <a:ext cx="8208912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2. Глубокий анализ логов (журналов обмена) сервисов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00808"/>
            <a:ext cx="8230757" cy="50824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44936" y="620688"/>
            <a:ext cx="8054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</a:rPr>
              <a:t>Инструменты самоконтроля в распоряжении МО</a:t>
            </a:r>
            <a:endParaRPr lang="ru-RU" sz="28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26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9289" y="802831"/>
            <a:ext cx="8325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</a:rPr>
              <a:t>Плановая госпитализация и управление очередями</a:t>
            </a:r>
            <a:endParaRPr lang="ru-RU" sz="2800" b="1" dirty="0">
              <a:latin typeface="Calibri" panose="020F0502020204030204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382392" y="1340768"/>
            <a:ext cx="2021798" cy="1660159"/>
            <a:chOff x="382392" y="1659842"/>
            <a:chExt cx="2021798" cy="1660159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115" y="2167873"/>
              <a:ext cx="1603477" cy="1152128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>
              <a:off x="382392" y="1659842"/>
              <a:ext cx="202179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C00000"/>
                  </a:solidFill>
                  <a:latin typeface="Calibri" panose="020F0502020204030204" pitchFamily="34" charset="0"/>
                </a:rPr>
                <a:t>ИНФОРМ-МП</a:t>
              </a:r>
              <a:endParaRPr lang="ru-RU" sz="2400" b="1" dirty="0">
                <a:solidFill>
                  <a:srgbClr val="C0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6719096" y="1340769"/>
            <a:ext cx="1621167" cy="1985181"/>
            <a:chOff x="6719096" y="1659843"/>
            <a:chExt cx="1621167" cy="198518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9096" y="2023857"/>
              <a:ext cx="1621167" cy="1621167"/>
            </a:xfrm>
            <a:prstGeom prst="rect">
              <a:avLst/>
            </a:prstGeom>
          </p:spPr>
        </p:pic>
        <p:sp>
          <p:nvSpPr>
            <p:cNvPr id="9" name="Прямоугольник 8"/>
            <p:cNvSpPr/>
            <p:nvPr/>
          </p:nvSpPr>
          <p:spPr>
            <a:xfrm>
              <a:off x="6813617" y="1659843"/>
              <a:ext cx="14321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rgbClr val="C00000"/>
                  </a:solidFill>
                  <a:latin typeface="Calibri" panose="020F0502020204030204" pitchFamily="34" charset="0"/>
                </a:rPr>
                <a:t>РЕГИЗ.УО</a:t>
              </a:r>
              <a:endParaRPr lang="ru-RU" sz="2400" dirty="0">
                <a:solidFill>
                  <a:srgbClr val="C00000"/>
                </a:solidFill>
              </a:endParaRPr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460" y="1487254"/>
            <a:ext cx="1619077" cy="157297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78635" y="3163220"/>
            <a:ext cx="2786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Calibri" panose="020F0502020204030204" pitchFamily="34" charset="0"/>
              </a:rPr>
              <a:t>Основные отличия:</a:t>
            </a:r>
            <a:endParaRPr lang="ru-RU" sz="2400" b="1" dirty="0">
              <a:latin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4293096"/>
            <a:ext cx="335790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alibri" panose="020F0502020204030204" pitchFamily="34" charset="0"/>
              </a:rPr>
              <a:t>- </a:t>
            </a:r>
            <a:r>
              <a:rPr lang="ru-RU" sz="1600" dirty="0" smtClean="0">
                <a:latin typeface="Calibri" panose="020F0502020204030204" pitchFamily="34" charset="0"/>
              </a:rPr>
              <a:t>Расписание выгружается</a:t>
            </a:r>
            <a:br>
              <a:rPr lang="ru-RU" sz="1600" dirty="0" smtClean="0">
                <a:latin typeface="Calibri" panose="020F0502020204030204" pitchFamily="34" charset="0"/>
              </a:rPr>
            </a:br>
            <a:r>
              <a:rPr lang="ru-RU" sz="1600" dirty="0" smtClean="0">
                <a:latin typeface="Calibri" panose="020F0502020204030204" pitchFamily="34" charset="0"/>
              </a:rPr>
              <a:t>  на сам ресурс АИС</a:t>
            </a:r>
          </a:p>
          <a:p>
            <a:endParaRPr lang="en-US" sz="1600" dirty="0" smtClean="0">
              <a:latin typeface="Calibri" panose="020F0502020204030204" pitchFamily="34" charset="0"/>
            </a:endParaRPr>
          </a:p>
          <a:p>
            <a:r>
              <a:rPr lang="ru-RU" sz="1600" dirty="0" smtClean="0">
                <a:latin typeface="Calibri" panose="020F0502020204030204" pitchFamily="34" charset="0"/>
              </a:rPr>
              <a:t>- Передача сводок о доступности</a:t>
            </a:r>
            <a:br>
              <a:rPr lang="ru-RU" sz="1600" dirty="0" smtClean="0">
                <a:latin typeface="Calibri" panose="020F0502020204030204" pitchFamily="34" charset="0"/>
              </a:rPr>
            </a:br>
            <a:r>
              <a:rPr lang="ru-RU" sz="1600" dirty="0" smtClean="0">
                <a:latin typeface="Calibri" panose="020F0502020204030204" pitchFamily="34" charset="0"/>
              </a:rPr>
              <a:t>  свободных мест (замена почтового</a:t>
            </a:r>
            <a:br>
              <a:rPr lang="ru-RU" sz="1600" dirty="0" smtClean="0">
                <a:latin typeface="Calibri" panose="020F0502020204030204" pitchFamily="34" charset="0"/>
              </a:rPr>
            </a:br>
            <a:r>
              <a:rPr lang="ru-RU" sz="1600" dirty="0" smtClean="0">
                <a:latin typeface="Calibri" panose="020F0502020204030204" pitchFamily="34" charset="0"/>
              </a:rPr>
              <a:t>  сервиса ТФОМС по 263-Приказу )</a:t>
            </a:r>
            <a:r>
              <a:rPr lang="ru-RU" sz="1600" dirty="0">
                <a:latin typeface="Calibri" panose="020F0502020204030204" pitchFamily="34" charset="0"/>
              </a:rPr>
              <a:t/>
            </a:r>
            <a:br>
              <a:rPr lang="ru-RU" sz="1600" dirty="0">
                <a:latin typeface="Calibri" panose="020F0502020204030204" pitchFamily="34" charset="0"/>
              </a:rPr>
            </a:br>
            <a:endParaRPr lang="ru-RU" sz="1600" dirty="0">
              <a:latin typeface="Calibri" panose="020F0502020204030204" pitchFamily="34" charset="0"/>
            </a:endParaRPr>
          </a:p>
          <a:p>
            <a:r>
              <a:rPr lang="ru-RU" sz="1600" dirty="0" smtClean="0">
                <a:latin typeface="Calibri" panose="020F0502020204030204" pitchFamily="34" charset="0"/>
              </a:rPr>
              <a:t>- Большинство МО осуществляет</a:t>
            </a:r>
            <a:br>
              <a:rPr lang="ru-RU" sz="1600" dirty="0" smtClean="0">
                <a:latin typeface="Calibri" panose="020F0502020204030204" pitchFamily="34" charset="0"/>
              </a:rPr>
            </a:br>
            <a:r>
              <a:rPr lang="ru-RU" sz="1600" dirty="0" smtClean="0">
                <a:latin typeface="Calibri" panose="020F0502020204030204" pitchFamily="34" charset="0"/>
              </a:rPr>
              <a:t>  направления через сервис ТФОМС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96234" y="4293096"/>
            <a:ext cx="354776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alibri" panose="020F0502020204030204" pitchFamily="34" charset="0"/>
              </a:rPr>
              <a:t>- </a:t>
            </a:r>
            <a:r>
              <a:rPr lang="ru-RU" sz="1600" dirty="0" smtClean="0">
                <a:latin typeface="Calibri" panose="020F0502020204030204" pitchFamily="34" charset="0"/>
              </a:rPr>
              <a:t>Расписание для записи работает  </a:t>
            </a:r>
            <a:br>
              <a:rPr lang="ru-RU" sz="1600" dirty="0" smtClean="0">
                <a:latin typeface="Calibri" panose="020F0502020204030204" pitchFamily="34" charset="0"/>
              </a:rPr>
            </a:br>
            <a:r>
              <a:rPr lang="ru-RU" sz="1600" dirty="0" smtClean="0">
                <a:latin typeface="Calibri" panose="020F0502020204030204" pitchFamily="34" charset="0"/>
              </a:rPr>
              <a:t>   аналогично ЗПВ (онлайн изменения)</a:t>
            </a:r>
          </a:p>
          <a:p>
            <a:endParaRPr lang="en-US" sz="1600" dirty="0" smtClean="0">
              <a:latin typeface="Calibri" panose="020F0502020204030204" pitchFamily="34" charset="0"/>
            </a:endParaRPr>
          </a:p>
          <a:p>
            <a:r>
              <a:rPr lang="ru-RU" sz="1600" dirty="0" smtClean="0">
                <a:latin typeface="Calibri" panose="020F0502020204030204" pitchFamily="34" charset="0"/>
              </a:rPr>
              <a:t>- Возможность осуществлять </a:t>
            </a:r>
            <a:br>
              <a:rPr lang="ru-RU" sz="1600" dirty="0" smtClean="0">
                <a:latin typeface="Calibri" panose="020F0502020204030204" pitchFamily="34" charset="0"/>
              </a:rPr>
            </a:br>
            <a:r>
              <a:rPr lang="ru-RU" sz="1600" dirty="0" smtClean="0">
                <a:latin typeface="Calibri" panose="020F0502020204030204" pitchFamily="34" charset="0"/>
              </a:rPr>
              <a:t>  направления на исследования (МРТ)</a:t>
            </a:r>
            <a:r>
              <a:rPr lang="ru-RU" sz="1600" dirty="0">
                <a:latin typeface="Calibri" panose="020F0502020204030204" pitchFamily="34" charset="0"/>
              </a:rPr>
              <a:t/>
            </a:r>
            <a:br>
              <a:rPr lang="ru-RU" sz="1600" dirty="0">
                <a:latin typeface="Calibri" panose="020F0502020204030204" pitchFamily="34" charset="0"/>
              </a:rPr>
            </a:br>
            <a:endParaRPr lang="ru-RU" sz="1600" dirty="0">
              <a:latin typeface="Calibri" panose="020F0502020204030204" pitchFamily="34" charset="0"/>
            </a:endParaRPr>
          </a:p>
          <a:p>
            <a:r>
              <a:rPr lang="ru-RU" sz="1600" dirty="0" smtClean="0">
                <a:latin typeface="Calibri" panose="020F0502020204030204" pitchFamily="34" charset="0"/>
              </a:rPr>
              <a:t>- Возможность для пациентов</a:t>
            </a:r>
            <a:br>
              <a:rPr lang="ru-RU" sz="1600" dirty="0" smtClean="0">
                <a:latin typeface="Calibri" panose="020F0502020204030204" pitchFamily="34" charset="0"/>
              </a:rPr>
            </a:br>
            <a:r>
              <a:rPr lang="ru-RU" sz="1600" dirty="0" smtClean="0">
                <a:latin typeface="Calibri" panose="020F0502020204030204" pitchFamily="34" charset="0"/>
              </a:rPr>
              <a:t>  самостоятельно выбирать </a:t>
            </a:r>
            <a:r>
              <a:rPr lang="ru-RU" sz="1600" dirty="0" err="1" smtClean="0">
                <a:latin typeface="Calibri" panose="020F0502020204030204" pitchFamily="34" charset="0"/>
              </a:rPr>
              <a:t>оптималь</a:t>
            </a:r>
            <a:r>
              <a:rPr lang="ru-RU" sz="1600" dirty="0" smtClean="0">
                <a:latin typeface="Calibri" panose="020F0502020204030204" pitchFamily="34" charset="0"/>
              </a:rPr>
              <a:t>-</a:t>
            </a:r>
            <a:br>
              <a:rPr lang="ru-RU" sz="1600" dirty="0" smtClean="0">
                <a:latin typeface="Calibri" panose="020F0502020204030204" pitchFamily="34" charset="0"/>
              </a:rPr>
            </a:br>
            <a:r>
              <a:rPr lang="ru-RU" sz="1600" dirty="0" smtClean="0">
                <a:latin typeface="Calibri" panose="020F0502020204030204" pitchFamily="34" charset="0"/>
              </a:rPr>
              <a:t>  </a:t>
            </a:r>
            <a:r>
              <a:rPr lang="ru-RU" sz="1600" dirty="0" err="1" smtClean="0">
                <a:latin typeface="Calibri" panose="020F0502020204030204" pitchFamily="34" charset="0"/>
              </a:rPr>
              <a:t>ное</a:t>
            </a:r>
            <a:r>
              <a:rPr lang="ru-RU" sz="1600" dirty="0" smtClean="0">
                <a:latin typeface="Calibri" panose="020F0502020204030204" pitchFamily="34" charset="0"/>
              </a:rPr>
              <a:t> время записи на прием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59629" y="3682307"/>
            <a:ext cx="58247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РАЗНЫЕ СПРАВОЧНИКИ</a:t>
            </a:r>
            <a:r>
              <a:rPr lang="en-US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И САМИ СЕРВИСЫ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57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95936" y="2420888"/>
            <a:ext cx="45415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</a:rPr>
              <a:t>Стоит ли ждать интеграции </a:t>
            </a:r>
            <a:br>
              <a:rPr lang="ru-RU" sz="2800" b="1" dirty="0" smtClean="0">
                <a:latin typeface="Calibri" panose="020F0502020204030204" pitchFamily="34" charset="0"/>
              </a:rPr>
            </a:br>
            <a:r>
              <a:rPr lang="ru-RU" sz="2800" b="1" dirty="0" smtClean="0">
                <a:latin typeface="Calibri" panose="020F0502020204030204" pitchFamily="34" charset="0"/>
              </a:rPr>
              <a:t>или действовать сейчас?</a:t>
            </a:r>
            <a:endParaRPr lang="ru-RU" sz="2800" b="1" dirty="0"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5936" y="3645024"/>
            <a:ext cx="37410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Будем действовать!</a:t>
            </a:r>
            <a:endParaRPr lang="ru-RU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44824"/>
            <a:ext cx="3297094" cy="258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3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464" y="764704"/>
            <a:ext cx="71910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Добавлены механизмы связывания справочников РЕГИЗ.УО и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АИС ИНФОРМ-МП через служебные атрибуты</a:t>
            </a:r>
            <a:endParaRPr lang="ru-RU" sz="20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672" y="1503025"/>
            <a:ext cx="7750577" cy="49300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354" y="657470"/>
            <a:ext cx="8411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Пример работы с направлениями РЕГИЗ.УО на консультации 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352" y="1196752"/>
            <a:ext cx="8618151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7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9378" y="662248"/>
            <a:ext cx="8385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Пример 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работы</a:t>
            </a:r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с направлениями АИС ИНФОРМ-МП на госпитализации</a:t>
            </a:r>
            <a:endParaRPr lang="ru-RU" sz="20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55" y="1138089"/>
            <a:ext cx="8667090" cy="560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77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1742" y="697195"/>
            <a:ext cx="8724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Сводное отображение данных из РЕГИЗ.УО и АИС ИНФОРМ-МП</a:t>
            </a:r>
            <a:endParaRPr lang="ru-RU" sz="24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42" y="1268760"/>
            <a:ext cx="8611768" cy="54006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1760" y="3573016"/>
            <a:ext cx="4413498" cy="207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8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1201" y="823277"/>
            <a:ext cx="8351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</a:rPr>
              <a:t>Какие интеграции запланированы </a:t>
            </a:r>
            <a:r>
              <a:rPr lang="ru-RU" sz="2800" b="1" smtClean="0">
                <a:latin typeface="Calibri" panose="020F0502020204030204" pitchFamily="34" charset="0"/>
              </a:rPr>
              <a:t>на 2018-2019гг.?</a:t>
            </a:r>
            <a:endParaRPr lang="ru-RU" sz="2800" b="1" dirty="0">
              <a:latin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6235" y="4949080"/>
            <a:ext cx="2817765" cy="1801640"/>
          </a:xfrm>
          <a:prstGeom prst="rect">
            <a:avLst/>
          </a:prstGeom>
        </p:spPr>
      </p:pic>
      <p:grpSp>
        <p:nvGrpSpPr>
          <p:cNvPr id="21" name="Группа 20"/>
          <p:cNvGrpSpPr/>
          <p:nvPr/>
        </p:nvGrpSpPr>
        <p:grpSpPr>
          <a:xfrm>
            <a:off x="253790" y="3716343"/>
            <a:ext cx="6324489" cy="830997"/>
            <a:chOff x="253790" y="1630280"/>
            <a:chExt cx="6324489" cy="83099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1158013" y="1630280"/>
              <a:ext cx="542026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>
                  <a:latin typeface="Calibri" panose="020F0502020204030204" pitchFamily="34" charset="0"/>
                </a:rPr>
                <a:t>Городской реестр карт </a:t>
              </a:r>
              <a:r>
                <a:rPr lang="ru-RU" sz="2400" dirty="0" smtClean="0">
                  <a:latin typeface="Calibri" panose="020F0502020204030204" pitchFamily="34" charset="0"/>
                </a:rPr>
                <a:t>маршрутизации</a:t>
              </a:r>
              <a:r>
                <a:rPr lang="en-US" sz="2400" dirty="0" smtClean="0">
                  <a:latin typeface="Calibri" panose="020F0502020204030204" pitchFamily="34" charset="0"/>
                </a:rPr>
                <a:t/>
              </a:r>
              <a:br>
                <a:rPr lang="en-US" sz="2400" dirty="0" smtClean="0">
                  <a:latin typeface="Calibri" panose="020F0502020204030204" pitchFamily="34" charset="0"/>
                </a:rPr>
              </a:br>
              <a:r>
                <a:rPr lang="ru-RU" sz="2400" dirty="0" smtClean="0">
                  <a:latin typeface="Calibri" panose="020F0502020204030204" pitchFamily="34" charset="0"/>
                </a:rPr>
                <a:t>с </a:t>
              </a:r>
              <a:r>
                <a:rPr lang="ru-RU" sz="2400" dirty="0">
                  <a:latin typeface="Calibri" panose="020F0502020204030204" pitchFamily="34" charset="0"/>
                </a:rPr>
                <a:t>подозрением на ЗНО</a:t>
              </a:r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790" y="1700808"/>
              <a:ext cx="694821" cy="694821"/>
            </a:xfrm>
            <a:prstGeom prst="rect">
              <a:avLst/>
            </a:prstGeom>
          </p:spPr>
        </p:pic>
      </p:grpSp>
      <p:grpSp>
        <p:nvGrpSpPr>
          <p:cNvPr id="20" name="Группа 19"/>
          <p:cNvGrpSpPr/>
          <p:nvPr/>
        </p:nvGrpSpPr>
        <p:grpSpPr>
          <a:xfrm>
            <a:off x="253790" y="4843124"/>
            <a:ext cx="6183297" cy="696478"/>
            <a:chOff x="253790" y="2660865"/>
            <a:chExt cx="6183297" cy="696478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1158013" y="2745060"/>
              <a:ext cx="527907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latin typeface="Calibri" panose="020F0502020204030204" pitchFamily="34" charset="0"/>
                </a:rPr>
                <a:t>Льготное лекарственное обеспечение</a:t>
              </a: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790" y="2660865"/>
              <a:ext cx="726179" cy="696478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253790" y="2716672"/>
            <a:ext cx="7259681" cy="703887"/>
            <a:chOff x="253790" y="3622579"/>
            <a:chExt cx="7259681" cy="703887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158013" y="3691337"/>
              <a:ext cx="63554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latin typeface="Calibri" panose="020F0502020204030204" pitchFamily="34" charset="0"/>
                </a:rPr>
                <a:t>ИПРА (реабилитаци</a:t>
              </a:r>
              <a:r>
                <a:rPr lang="ru-RU" sz="2400" dirty="0">
                  <a:latin typeface="Calibri" panose="020F0502020204030204" pitchFamily="34" charset="0"/>
                </a:rPr>
                <a:t>я</a:t>
              </a:r>
              <a:r>
                <a:rPr lang="ru-RU" sz="2400" dirty="0" smtClean="0">
                  <a:latin typeface="Calibri" panose="020F0502020204030204" pitchFamily="34" charset="0"/>
                </a:rPr>
                <a:t> </a:t>
              </a:r>
              <a:r>
                <a:rPr lang="ru-RU" sz="2400" dirty="0">
                  <a:latin typeface="Calibri" panose="020F0502020204030204" pitchFamily="34" charset="0"/>
                </a:rPr>
                <a:t>и </a:t>
              </a:r>
              <a:r>
                <a:rPr lang="ru-RU" sz="2400" dirty="0" err="1" smtClean="0">
                  <a:latin typeface="Calibri" panose="020F0502020204030204" pitchFamily="34" charset="0"/>
                </a:rPr>
                <a:t>абилитация</a:t>
              </a:r>
              <a:r>
                <a:rPr lang="ru-RU" sz="2400" dirty="0" smtClean="0">
                  <a:latin typeface="Calibri" panose="020F0502020204030204" pitchFamily="34" charset="0"/>
                </a:rPr>
                <a:t> инвалидов)</a:t>
              </a:r>
              <a:endParaRPr lang="ru-RU" sz="2400" dirty="0">
                <a:latin typeface="Calibri" panose="020F0502020204030204" pitchFamily="34" charset="0"/>
              </a:endParaRPr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790" y="3622579"/>
              <a:ext cx="717371" cy="703887"/>
            </a:xfrm>
            <a:prstGeom prst="rect">
              <a:avLst/>
            </a:prstGeom>
          </p:spPr>
        </p:pic>
      </p:grpSp>
      <p:grpSp>
        <p:nvGrpSpPr>
          <p:cNvPr id="17" name="Группа 16"/>
          <p:cNvGrpSpPr/>
          <p:nvPr/>
        </p:nvGrpSpPr>
        <p:grpSpPr>
          <a:xfrm>
            <a:off x="253790" y="5835384"/>
            <a:ext cx="4877555" cy="689960"/>
            <a:chOff x="253790" y="4591702"/>
            <a:chExt cx="4877555" cy="689960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1158013" y="4621628"/>
              <a:ext cx="3973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latin typeface="Calibri" panose="020F0502020204030204" pitchFamily="34" charset="0"/>
                </a:rPr>
                <a:t>Регистр медработников СПб</a:t>
              </a:r>
              <a:endParaRPr lang="ru-RU" sz="2800" dirty="0">
                <a:latin typeface="Calibri" panose="020F0502020204030204" pitchFamily="34" charset="0"/>
              </a:endParaRPr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790" y="4591702"/>
              <a:ext cx="689271" cy="689960"/>
            </a:xfrm>
            <a:prstGeom prst="rect">
              <a:avLst/>
            </a:prstGeom>
          </p:spPr>
        </p:pic>
      </p:grpSp>
      <p:grpSp>
        <p:nvGrpSpPr>
          <p:cNvPr id="18" name="Группа 17"/>
          <p:cNvGrpSpPr/>
          <p:nvPr/>
        </p:nvGrpSpPr>
        <p:grpSpPr>
          <a:xfrm>
            <a:off x="93393" y="1466781"/>
            <a:ext cx="7254766" cy="954107"/>
            <a:chOff x="93393" y="5571237"/>
            <a:chExt cx="7254766" cy="954107"/>
          </a:xfrm>
        </p:grpSpPr>
        <p:pic>
          <p:nvPicPr>
            <p:cNvPr id="15" name="Picture 2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93" y="5661248"/>
              <a:ext cx="1010064" cy="830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Прямоугольник 15"/>
            <p:cNvSpPr/>
            <p:nvPr/>
          </p:nvSpPr>
          <p:spPr>
            <a:xfrm>
              <a:off x="1163324" y="5571237"/>
              <a:ext cx="6184835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dirty="0" smtClean="0">
                  <a:latin typeface="Calibri" panose="020F0502020204030204" pitchFamily="34" charset="0"/>
                </a:rPr>
                <a:t>Обмен результатами диагностических</a:t>
              </a:r>
              <a:br>
                <a:rPr lang="ru-RU" sz="2800" dirty="0" smtClean="0">
                  <a:latin typeface="Calibri" panose="020F0502020204030204" pitchFamily="34" charset="0"/>
                </a:rPr>
              </a:br>
              <a:r>
                <a:rPr lang="ru-RU" sz="2800" dirty="0" smtClean="0">
                  <a:latin typeface="Calibri" panose="020F0502020204030204" pitchFamily="34" charset="0"/>
                </a:rPr>
                <a:t>исследований и </a:t>
              </a:r>
              <a:r>
                <a:rPr lang="en-US" sz="2800" dirty="0" err="1" smtClean="0">
                  <a:latin typeface="Calibri" panose="020F0502020204030204" pitchFamily="34" charset="0"/>
                </a:rPr>
                <a:t>PACSResult</a:t>
              </a:r>
              <a:endParaRPr lang="ru-RU" sz="2800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444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6073775"/>
            <a:ext cx="9180513" cy="811213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t="15141" r="839" b="16723"/>
          <a:stretch/>
        </p:blipFill>
        <p:spPr bwMode="auto">
          <a:xfrm>
            <a:off x="0" y="0"/>
            <a:ext cx="9144000" cy="64807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6"/>
          <p:cNvSpPr txBox="1"/>
          <p:nvPr/>
        </p:nvSpPr>
        <p:spPr>
          <a:xfrm>
            <a:off x="4673930" y="154759"/>
            <a:ext cx="4470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3771" y="4077072"/>
            <a:ext cx="4535281" cy="175432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b="1" dirty="0" smtClean="0">
                <a:latin typeface="Century Gothic" pitchFamily="34" charset="0"/>
              </a:rPr>
              <a:t>Алексей Богданов </a:t>
            </a:r>
          </a:p>
          <a:p>
            <a:pPr algn="r"/>
            <a:r>
              <a:rPr lang="ru-RU" dirty="0" smtClean="0">
                <a:latin typeface="Century Gothic" pitchFamily="34" charset="0"/>
              </a:rPr>
              <a:t>Исполнительный директор </a:t>
            </a:r>
          </a:p>
          <a:p>
            <a:pPr algn="r"/>
            <a:r>
              <a:rPr lang="ru-RU" dirty="0" smtClean="0">
                <a:latin typeface="Century Gothic" pitchFamily="34" charset="0"/>
              </a:rPr>
              <a:t>ООО «Решение»</a:t>
            </a:r>
          </a:p>
          <a:p>
            <a:pPr algn="r"/>
            <a:r>
              <a:rPr lang="ru-RU" b="1" dirty="0" smtClean="0">
                <a:latin typeface="Century Gothic" pitchFamily="34" charset="0"/>
              </a:rPr>
              <a:t>+7 (812) 33</a:t>
            </a:r>
            <a:r>
              <a:rPr lang="en-US" b="1" dirty="0" smtClean="0">
                <a:latin typeface="Century Gothic" pitchFamily="34" charset="0"/>
              </a:rPr>
              <a:t>-</a:t>
            </a:r>
            <a:r>
              <a:rPr lang="ru-RU" b="1" dirty="0" smtClean="0">
                <a:latin typeface="Century Gothic" pitchFamily="34" charset="0"/>
              </a:rPr>
              <a:t>77</a:t>
            </a:r>
            <a:r>
              <a:rPr lang="en-US" b="1" dirty="0" smtClean="0">
                <a:latin typeface="Century Gothic" pitchFamily="34" charset="0"/>
              </a:rPr>
              <a:t>-</a:t>
            </a:r>
            <a:r>
              <a:rPr lang="ru-RU" b="1" dirty="0" smtClean="0">
                <a:latin typeface="Century Gothic" pitchFamily="34" charset="0"/>
              </a:rPr>
              <a:t>0</a:t>
            </a:r>
            <a:r>
              <a:rPr lang="en-US" b="1" dirty="0" smtClean="0">
                <a:latin typeface="Century Gothic" pitchFamily="34" charset="0"/>
              </a:rPr>
              <a:t>-7</a:t>
            </a:r>
            <a:r>
              <a:rPr lang="ru-RU" b="1" dirty="0" smtClean="0">
                <a:latin typeface="Century Gothic" pitchFamily="34" charset="0"/>
              </a:rPr>
              <a:t>7, +7 (921) 319-24-95</a:t>
            </a:r>
          </a:p>
          <a:p>
            <a:pPr algn="r"/>
            <a:r>
              <a:rPr lang="en-US" b="1" dirty="0" smtClean="0">
                <a:latin typeface="Century Gothic" pitchFamily="34" charset="0"/>
                <a:hlinkClick r:id="rId4"/>
              </a:rPr>
              <a:t>info@reshenie-soft.ru</a:t>
            </a:r>
            <a:endParaRPr lang="en-US" b="1" dirty="0" smtClean="0">
              <a:latin typeface="Century Gothic" pitchFamily="34" charset="0"/>
            </a:endParaRPr>
          </a:p>
          <a:p>
            <a:pPr algn="r"/>
            <a:endParaRPr lang="en-US" b="1" dirty="0" smtClean="0">
              <a:latin typeface="Century Gothic" pitchFamily="34" charset="0"/>
            </a:endParaRP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25389" y="6110049"/>
            <a:ext cx="900432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chemeClr val="bg1"/>
                </a:solidFill>
              </a:rPr>
              <a:t>Опыт интеграции с системами РЕГИСЗ: ИЭМК Петербуржца, УО и АИС ИНФОРМ МП, РСЗПВ, </a:t>
            </a:r>
            <a:r>
              <a:rPr lang="ru-RU" altLang="ru-RU" sz="1400" b="1" dirty="0" smtClean="0">
                <a:solidFill>
                  <a:schemeClr val="bg1"/>
                </a:solidFill>
              </a:rPr>
              <a:t>ОДЛИ</a:t>
            </a:r>
          </a:p>
          <a:p>
            <a:pPr algn="ctr" eaLnBrk="1" hangingPunct="1"/>
            <a:r>
              <a:rPr lang="ru-RU" altLang="ru-RU" sz="1400" b="1" dirty="0" smtClean="0">
                <a:solidFill>
                  <a:schemeClr val="bg1"/>
                </a:solidFill>
              </a:rPr>
              <a:t>МИС «Ариадна» - новые возможности и опыт применения</a:t>
            </a:r>
            <a:endParaRPr lang="ru-RU" altLang="ru-RU" sz="1400" b="1" dirty="0">
              <a:solidFill>
                <a:schemeClr val="bg1"/>
              </a:solidFill>
            </a:endParaRPr>
          </a:p>
          <a:p>
            <a:pPr algn="ctr" eaLnBrk="1" hangingPunct="1"/>
            <a:r>
              <a:rPr lang="ru-RU" altLang="ru-RU" sz="1400" b="1" dirty="0">
                <a:solidFill>
                  <a:schemeClr val="bg1"/>
                </a:solidFill>
              </a:rPr>
              <a:t>«</a:t>
            </a:r>
            <a:r>
              <a:rPr lang="ru-RU" altLang="ru-RU" sz="1400" b="1" dirty="0" err="1">
                <a:solidFill>
                  <a:schemeClr val="bg1"/>
                </a:solidFill>
              </a:rPr>
              <a:t>Кортъярд</a:t>
            </a:r>
            <a:r>
              <a:rPr lang="ru-RU" altLang="ru-RU" sz="1400" b="1" dirty="0">
                <a:solidFill>
                  <a:schemeClr val="bg1"/>
                </a:solidFill>
              </a:rPr>
              <a:t> </a:t>
            </a:r>
            <a:r>
              <a:rPr lang="ru-RU" altLang="ru-RU" sz="1400" b="1" dirty="0" smtClean="0">
                <a:solidFill>
                  <a:schemeClr val="bg1"/>
                </a:solidFill>
              </a:rPr>
              <a:t>Марриотт </a:t>
            </a:r>
            <a:r>
              <a:rPr lang="ru-RU" altLang="ru-RU" sz="1400" b="1" dirty="0">
                <a:solidFill>
                  <a:schemeClr val="bg1"/>
                </a:solidFill>
              </a:rPr>
              <a:t>Васильевский»,  г. Санкт-Петербург, 26 сентября 2018</a:t>
            </a:r>
          </a:p>
        </p:txBody>
      </p: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323850" y="2780928"/>
            <a:ext cx="8496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solidFill>
                  <a:srgbClr val="DE0000"/>
                </a:solidFill>
                <a:latin typeface="Century Gothic" pitchFamily="34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27505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5306</TotalTime>
  <Words>711</Words>
  <Application>Microsoft Office PowerPoint</Application>
  <PresentationFormat>Экран (4:3)</PresentationFormat>
  <Paragraphs>130</Paragraphs>
  <Slides>19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Century Gothic</vt:lpstr>
      <vt:lpstr>Оформление по умолчанию</vt:lpstr>
      <vt:lpstr>Image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NhT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</dc:creator>
  <cp:lastModifiedBy>Alexey</cp:lastModifiedBy>
  <cp:revision>117</cp:revision>
  <dcterms:created xsi:type="dcterms:W3CDTF">2012-02-27T14:49:36Z</dcterms:created>
  <dcterms:modified xsi:type="dcterms:W3CDTF">2018-09-26T00:36:36Z</dcterms:modified>
</cp:coreProperties>
</file>