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3" r:id="rId1"/>
  </p:sldMasterIdLst>
  <p:notesMasterIdLst>
    <p:notesMasterId r:id="rId24"/>
  </p:notesMasterIdLst>
  <p:sldIdLst>
    <p:sldId id="428" r:id="rId2"/>
    <p:sldId id="429" r:id="rId3"/>
    <p:sldId id="452" r:id="rId4"/>
    <p:sldId id="468" r:id="rId5"/>
    <p:sldId id="484" r:id="rId6"/>
    <p:sldId id="485" r:id="rId7"/>
    <p:sldId id="487" r:id="rId8"/>
    <p:sldId id="486" r:id="rId9"/>
    <p:sldId id="492" r:id="rId10"/>
    <p:sldId id="454" r:id="rId11"/>
    <p:sldId id="481" r:id="rId12"/>
    <p:sldId id="488" r:id="rId13"/>
    <p:sldId id="482" r:id="rId14"/>
    <p:sldId id="489" r:id="rId15"/>
    <p:sldId id="479" r:id="rId16"/>
    <p:sldId id="483" r:id="rId17"/>
    <p:sldId id="471" r:id="rId18"/>
    <p:sldId id="472" r:id="rId19"/>
    <p:sldId id="475" r:id="rId20"/>
    <p:sldId id="491" r:id="rId21"/>
    <p:sldId id="490" r:id="rId22"/>
    <p:sldId id="465" r:id="rId23"/>
  </p:sldIdLst>
  <p:sldSz cx="9144000" cy="6858000" type="screen4x3"/>
  <p:notesSz cx="6858000" cy="9144000"/>
  <p:embeddedFontLst>
    <p:embeddedFont>
      <p:font typeface="Calibri Light" pitchFamily="34" charset="0"/>
      <p:regular r:id="rId25"/>
      <p:italic r:id="rId26"/>
    </p:embeddedFont>
    <p:embeddedFont>
      <p:font typeface="Century Gothic" pitchFamily="34" charset="0"/>
      <p:regular r:id="rId27"/>
      <p:bold r:id="rId28"/>
      <p:italic r:id="rId29"/>
      <p:boldItalic r:id="rId30"/>
    </p:embeddedFont>
    <p:embeddedFont>
      <p:font typeface="Calibri" pitchFamily="34" charset="0"/>
      <p:regular r:id="rId31"/>
      <p:bold r:id="rId32"/>
      <p:italic r:id="rId33"/>
      <p:boldItalic r:id="rId34"/>
    </p:embeddedFont>
    <p:embeddedFont>
      <p:font typeface="Aharoni" charset="-79"/>
      <p:bold r:id="rId35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3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2D3E49"/>
    <a:srgbClr val="4159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2" autoAdjust="0"/>
    <p:restoredTop sz="94660" autoAdjust="0"/>
  </p:normalViewPr>
  <p:slideViewPr>
    <p:cSldViewPr>
      <p:cViewPr>
        <p:scale>
          <a:sx n="90" d="100"/>
          <a:sy n="90" d="100"/>
        </p:scale>
        <p:origin x="-1128" y="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177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A9F399FF-2BFF-4715-8950-48CC0CFBB256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A152C7E-5883-412C-B2DF-989005F54FE4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2132335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44F3705-9289-4F7A-BA28-17E19A548B0F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</a:t>
            </a:fld>
            <a:endParaRPr lang="ru-RU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4F4EE9A-C974-41E7-8EDF-BE91ACCA4465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2</a:t>
            </a:fld>
            <a:endParaRPr lang="ru-RU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E0F4166-9FCB-4F0E-BAA2-B5D97DDBAB93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3</a:t>
            </a:fld>
            <a:endParaRPr lang="ru-RU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DD740B3-27F5-400A-A939-5A32D3BC111B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4</a:t>
            </a:fld>
            <a:endParaRPr lang="ru-RU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99D6B1-393C-45CE-8B9F-DFC9D9C232C2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5</a:t>
            </a:fld>
            <a:endParaRPr lang="ru-RU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2117CBD-EC11-4905-80E4-4B412A507721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6</a:t>
            </a:fld>
            <a:endParaRPr lang="ru-RU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738AB6F-5450-4F0A-8384-4E2823B340BD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7</a:t>
            </a:fld>
            <a:endParaRPr lang="ru-RU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AFED1AC-2066-4C94-9F90-96C62C41786A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8</a:t>
            </a:fld>
            <a:endParaRPr lang="ru-RU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69636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2F4DBE1-0C08-456C-AD00-35C1F585E343}" type="slidenum">
              <a:rPr lang="ru-RU" sz="1200">
                <a:solidFill>
                  <a:srgbClr val="000000"/>
                </a:solidFill>
              </a:rPr>
              <a:pPr algn="r"/>
              <a:t>9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EBD812F-CA4E-4FD7-8A5F-16C513FCB775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10</a:t>
            </a:fld>
            <a:endParaRPr lang="ru-RU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3379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CDCC802-D141-4C13-8179-8356422E12F5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11</a:t>
            </a:fld>
            <a:endParaRPr lang="ru-RU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35843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7311654-C30A-40FE-BDA9-42DC07CBBA05}" type="slidenum">
              <a:rPr lang="ru-RU" sz="1200">
                <a:solidFill>
                  <a:srgbClr val="000000"/>
                </a:solidFill>
              </a:rPr>
              <a:pPr algn="r"/>
              <a:t>12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3789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F2DCF8E-6392-4E12-BECD-65EED2C2968B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13</a:t>
            </a:fld>
            <a:endParaRPr lang="ru-RU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39939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DB6371D-7C4A-4834-B0C3-22997F2D6D98}" type="slidenum">
              <a:rPr lang="ru-RU" sz="1200">
                <a:solidFill>
                  <a:srgbClr val="000000"/>
                </a:solidFill>
              </a:rPr>
              <a:pPr algn="r"/>
              <a:t>14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419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D7B2FF6-0031-4D8D-91A3-E3DA440B82B7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15</a:t>
            </a:fld>
            <a:endParaRPr lang="ru-RU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4403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581F758-629D-4DCA-8B79-E2BDCA982BFB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16</a:t>
            </a:fld>
            <a:endParaRPr lang="ru-RU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460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9B6E3FE-7CAB-4079-BB17-B3FF35584062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17</a:t>
            </a:fld>
            <a:endParaRPr lang="ru-RU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4813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CDE9E314-061E-4DFC-8421-975C96EB0516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18</a:t>
            </a:fld>
            <a:endParaRPr lang="ru-RU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501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2C636E4-5880-4F9D-96C2-5BA48DE25C44}" type="slidenum">
              <a:rPr lang="ru-RU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19</a:t>
            </a:fld>
            <a:endParaRPr lang="ru-RU" smtClean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52227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B3BF3BF7-B54F-4EAA-91A0-601F4C83BCA7}" type="slidenum">
              <a:rPr lang="ru-RU" sz="1200">
                <a:solidFill>
                  <a:srgbClr val="000000"/>
                </a:solidFill>
              </a:rPr>
              <a:pPr algn="r"/>
              <a:t>20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54275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22934839-B5FF-4376-8CDC-E27A6D7D456A}" type="slidenum">
              <a:rPr lang="ru-RU" sz="1200">
                <a:solidFill>
                  <a:srgbClr val="000000"/>
                </a:solidFill>
              </a:rPr>
              <a:pPr algn="r"/>
              <a:t>21</a:t>
            </a:fld>
            <a:endParaRPr lang="ru-RU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  <p:sp>
        <p:nvSpPr>
          <p:cNvPr id="5632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6F36146-CD07-4C86-AEAA-A0E6852B563E}" type="slidenum">
              <a:rPr lang="ru-RU" smtClean="0">
                <a:latin typeface="Arial" charset="0"/>
                <a:cs typeface="Arial" charset="0"/>
              </a:rPr>
              <a:pPr/>
              <a:t>22</a:t>
            </a:fld>
            <a:endParaRPr lang="ru-RU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893FEBE-FD23-4B13-B2CB-0700D493AC68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B24D4CB-F7FD-4C20-BADB-D8CABB9A93B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88AA04D2-58ED-43DD-8DFF-EBE97D43ADBD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8860017-0A1D-40D0-B886-464F5C71086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04CFE20-581A-4A50-9EC9-19BD02326F9F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CE74B3B-6B1A-4D4D-99A4-4A2C4DA93C5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6D94F06-50A5-41C9-B9AA-13C3D082A5A1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BF7A060-DB73-4F4F-ADB2-A3E2DDC4217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25227D0-BFD9-43C1-AC7A-FAC2AF282881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C4BBEC8-C565-4B4A-BE02-49F24F8E082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6F0C97D-A4C3-4346-8680-515114FA51FC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37D0828-2E13-4EF5-B382-5CA46C2C67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6FEBA48-99B4-4C60-AFED-BD1406E4D45A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A615064-8483-473B-9F1A-E9F2DA00ED1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06497FD-CAB1-41B7-B8C1-53B08835CDB7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82BF489-E2D6-4A86-89EC-0D3C042E0D1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6EEC5AC-C6EB-472A-BD26-1C5D63BF0E19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FD5C1DEB-BD2A-4CF5-97C6-FC9D1FED3D2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8F74E1E-DF9F-40B0-92DC-D19CE985BDC0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360A427C-7F19-46C8-941F-025B9C5A480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4526D6E-BD35-43B5-9408-61751275063E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CCCCA90C-52E6-4D92-94F6-649EE97794A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5D5803B4-7029-4DC9-9A25-F6CC572509C6}" type="datetimeFigureOut">
              <a:rPr lang="ru-RU"/>
              <a:pPr>
                <a:defRPr/>
              </a:pPr>
              <a:t>25.09.2018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defRPr>
            </a:lvl1pPr>
          </a:lstStyle>
          <a:p>
            <a:pPr>
              <a:defRPr/>
            </a:pPr>
            <a:fld id="{386BA419-7142-447A-8A2F-2617AC9D2C7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1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66456" y="306179"/>
            <a:ext cx="4470070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8000" y="1757363"/>
            <a:ext cx="8316913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FF0000"/>
                </a:solidFill>
                <a:latin typeface="Century Gothic" pitchFamily="34" charset="0"/>
                <a:cs typeface="Arial" panose="020B0604020202020204" pitchFamily="34" charset="0"/>
              </a:rPr>
              <a:t>Опыт эксплуатации и особенности настройки информационной системы на примере Кольской ЦРБ</a:t>
            </a:r>
          </a:p>
          <a:p>
            <a:pPr>
              <a:defRPr/>
            </a:pPr>
            <a:r>
              <a:rPr lang="en-US" sz="2400" dirty="0">
                <a:solidFill>
                  <a:srgbClr val="FF0000"/>
                </a:solidFill>
                <a:latin typeface="Century Gothic" pitchFamily="34" charset="0"/>
                <a:cs typeface="Arial" panose="020B0604020202020204" pitchFamily="34" charset="0"/>
              </a:rPr>
              <a:t>(</a:t>
            </a:r>
            <a:r>
              <a:rPr lang="ru-RU" sz="2400" dirty="0">
                <a:solidFill>
                  <a:srgbClr val="FF0000"/>
                </a:solidFill>
                <a:latin typeface="Century Gothic" pitchFamily="34" charset="0"/>
                <a:cs typeface="Arial" panose="020B0604020202020204" pitchFamily="34" charset="0"/>
              </a:rPr>
              <a:t>задачи, проблемы и способы их решения)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8"/>
          <p:cNvSpPr txBox="1">
            <a:spLocks noChangeArrowheads="1"/>
          </p:cNvSpPr>
          <p:nvPr/>
        </p:nvSpPr>
        <p:spPr bwMode="auto">
          <a:xfrm>
            <a:off x="922338" y="6202363"/>
            <a:ext cx="7488237" cy="584200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ru-RU" sz="1600" b="1" dirty="0">
                <a:solidFill>
                  <a:schemeClr val="bg1"/>
                </a:solidFill>
                <a:cs typeface="Aharoni" panose="02010803020104030203" pitchFamily="2" charset="-79"/>
              </a:rPr>
              <a:t>Семинар «Медицинская информационная система </a:t>
            </a:r>
            <a:endParaRPr lang="ru-RU" sz="1600" b="1" dirty="0" smtClean="0">
              <a:solidFill>
                <a:schemeClr val="bg1"/>
              </a:solidFill>
              <a:cs typeface="Aharoni" panose="02010803020104030203" pitchFamily="2" charset="-79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chemeClr val="bg1"/>
                </a:solidFill>
                <a:cs typeface="Aharoni" panose="02010803020104030203" pitchFamily="2" charset="-79"/>
              </a:rPr>
              <a:t>"</a:t>
            </a:r>
            <a:r>
              <a:rPr lang="ru-RU" sz="1600" b="1" dirty="0">
                <a:solidFill>
                  <a:schemeClr val="bg1"/>
                </a:solidFill>
                <a:cs typeface="Aharoni" panose="02010803020104030203" pitchFamily="2" charset="-79"/>
              </a:rPr>
              <a:t>Ариадна" - новые возможности и опыт применения»</a:t>
            </a:r>
            <a:r>
              <a:rPr lang="ru-RU" sz="1600" b="1" dirty="0" smtClean="0">
                <a:solidFill>
                  <a:schemeClr val="bg1"/>
                </a:solidFill>
                <a:latin typeface="+mn-lt"/>
                <a:cs typeface="Aharoni" panose="02010803020104030203" pitchFamily="2" charset="-79"/>
              </a:rPr>
              <a:t>,  26 сентября 2018г.</a:t>
            </a:r>
          </a:p>
        </p:txBody>
      </p:sp>
      <p:sp>
        <p:nvSpPr>
          <p:cNvPr id="14342" name="TextBox 1"/>
          <p:cNvSpPr txBox="1">
            <a:spLocks noChangeArrowheads="1"/>
          </p:cNvSpPr>
          <p:nvPr/>
        </p:nvSpPr>
        <p:spPr bwMode="auto">
          <a:xfrm>
            <a:off x="5692195" y="4810760"/>
            <a:ext cx="28841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sz="1800" b="1" dirty="0">
                <a:latin typeface="Century Gothic" pitchFamily="34" charset="0"/>
              </a:rPr>
              <a:t>Ирина Хусаинова</a:t>
            </a:r>
            <a:endParaRPr lang="ru-RU" sz="1800" dirty="0" smtClean="0">
              <a:latin typeface="Century Gothic" pitchFamily="34" charset="0"/>
            </a:endParaRPr>
          </a:p>
          <a:p>
            <a:pPr algn="r"/>
            <a:r>
              <a:rPr lang="ru-RU" sz="1800" dirty="0" smtClean="0">
                <a:latin typeface="Century Gothic" pitchFamily="34" charset="0"/>
              </a:rPr>
              <a:t>Генеральный директор</a:t>
            </a:r>
            <a:r>
              <a:rPr lang="ru-RU" sz="1800" dirty="0">
                <a:latin typeface="Century Gothic" pitchFamily="34" charset="0"/>
              </a:rPr>
              <a:t/>
            </a:r>
            <a:br>
              <a:rPr lang="ru-RU" sz="1800" dirty="0">
                <a:latin typeface="Century Gothic" pitchFamily="34" charset="0"/>
              </a:rPr>
            </a:br>
            <a:r>
              <a:rPr lang="ru-RU" sz="1800" dirty="0">
                <a:latin typeface="Century Gothic" pitchFamily="34" charset="0"/>
              </a:rPr>
              <a:t>ООО "Решение"</a:t>
            </a:r>
          </a:p>
        </p:txBody>
      </p:sp>
      <p:grpSp>
        <p:nvGrpSpPr>
          <p:cNvPr id="9" name="Группа 7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6513" y="6073775"/>
            <a:ext cx="9180513" cy="811213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3" name="TextBox 8"/>
          <p:cNvSpPr txBox="1">
            <a:spLocks noChangeArrowheads="1"/>
          </p:cNvSpPr>
          <p:nvPr/>
        </p:nvSpPr>
        <p:spPr bwMode="auto">
          <a:xfrm>
            <a:off x="1166788" y="6110288"/>
            <a:ext cx="68993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400" b="1" dirty="0" smtClean="0">
                <a:solidFill>
                  <a:schemeClr val="bg1"/>
                </a:solidFill>
              </a:rPr>
              <a:t>Опыт эксплуатации и особенности настройки МИС. Пример: Кольская </a:t>
            </a:r>
            <a:r>
              <a:rPr lang="ru-RU" altLang="ru-RU" sz="1400" b="1" dirty="0" smtClean="0">
                <a:solidFill>
                  <a:schemeClr val="bg1"/>
                </a:solidFill>
              </a:rPr>
              <a:t>ЦРБ</a:t>
            </a:r>
            <a:endParaRPr lang="ru-RU" altLang="ru-RU" sz="1400" b="1" dirty="0">
              <a:solidFill>
                <a:schemeClr val="bg1"/>
              </a:solidFill>
            </a:endParaRPr>
          </a:p>
          <a:p>
            <a:pPr algn="ctr" eaLnBrk="1" hangingPunct="1"/>
            <a:r>
              <a:rPr lang="ru-RU" altLang="ru-RU" sz="1400" b="1" dirty="0" smtClean="0">
                <a:solidFill>
                  <a:schemeClr val="bg1"/>
                </a:solidFill>
              </a:rPr>
              <a:t>«</a:t>
            </a:r>
            <a:r>
              <a:rPr lang="ru-RU" altLang="ru-RU" sz="1400" b="1" dirty="0" err="1">
                <a:solidFill>
                  <a:schemeClr val="bg1"/>
                </a:solidFill>
              </a:rPr>
              <a:t>Кортъярд</a:t>
            </a:r>
            <a:r>
              <a:rPr lang="ru-RU" altLang="ru-RU" sz="1400" b="1" dirty="0">
                <a:solidFill>
                  <a:schemeClr val="bg1"/>
                </a:solidFill>
              </a:rPr>
              <a:t> Марриотт Васильевский»,  г. Санкт-Петербург, 26 сентября 2018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665405" y="261938"/>
            <a:ext cx="4487703" cy="4308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</a:t>
            </a:r>
            <a:r>
              <a:rPr lang="ru-RU" sz="22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 </a:t>
            </a:r>
            <a:r>
              <a:rPr lang="ru-RU" sz="16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ИНФОРМАЦИОННЫЕ СИСТЕМЫ</a:t>
            </a:r>
          </a:p>
        </p:txBody>
      </p:sp>
      <p:sp>
        <p:nvSpPr>
          <p:cNvPr id="16388" name="TextBox 8"/>
          <p:cNvSpPr txBox="1">
            <a:spLocks noChangeArrowheads="1"/>
          </p:cNvSpPr>
          <p:nvPr/>
        </p:nvSpPr>
        <p:spPr bwMode="auto">
          <a:xfrm>
            <a:off x="1182688" y="6183313"/>
            <a:ext cx="677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Семинар «Медицинская информационная система </a:t>
            </a:r>
          </a:p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"Ариадна" - новые возможности и опыт применения»,  26 сентября 2018г.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24100" y="1370013"/>
            <a:ext cx="6188075" cy="461962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РАССМАТРИВАЕМЫЕ ТЕМЫ</a:t>
            </a:r>
          </a:p>
        </p:txBody>
      </p:sp>
      <p:sp>
        <p:nvSpPr>
          <p:cNvPr id="16390" name="TextBox 3"/>
          <p:cNvSpPr txBox="1">
            <a:spLocks noChangeArrowheads="1"/>
          </p:cNvSpPr>
          <p:nvPr/>
        </p:nvSpPr>
        <p:spPr bwMode="auto">
          <a:xfrm>
            <a:off x="3008313" y="2271713"/>
            <a:ext cx="56165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/>
              <a:t>Генерация направлений в отложенную запись</a:t>
            </a:r>
          </a:p>
        </p:txBody>
      </p:sp>
      <p:sp>
        <p:nvSpPr>
          <p:cNvPr id="16391" name="TextBox 12"/>
          <p:cNvSpPr txBox="1">
            <a:spLocks noChangeArrowheads="1"/>
          </p:cNvSpPr>
          <p:nvPr/>
        </p:nvSpPr>
        <p:spPr bwMode="auto">
          <a:xfrm>
            <a:off x="3008313" y="2986088"/>
            <a:ext cx="602773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/>
              <a:t>Формирование печатных форм на основание ЭИБ</a:t>
            </a:r>
          </a:p>
        </p:txBody>
      </p:sp>
      <p:sp>
        <p:nvSpPr>
          <p:cNvPr id="16392" name="TextBox 13"/>
          <p:cNvSpPr txBox="1">
            <a:spLocks noChangeArrowheads="1"/>
          </p:cNvSpPr>
          <p:nvPr/>
        </p:nvSpPr>
        <p:spPr bwMode="auto">
          <a:xfrm>
            <a:off x="3008313" y="3681413"/>
            <a:ext cx="56673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/>
              <a:t>Особенности отображения данных ЭИБ в </a:t>
            </a:r>
            <a:r>
              <a:rPr lang="en-US" sz="2000"/>
              <a:t>HTML</a:t>
            </a:r>
            <a:endParaRPr lang="ru-RU" sz="2000"/>
          </a:p>
        </p:txBody>
      </p:sp>
      <p:pic>
        <p:nvPicPr>
          <p:cNvPr id="16393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2217738"/>
            <a:ext cx="481012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4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03475" y="2882900"/>
            <a:ext cx="481013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5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03475" y="3600450"/>
            <a:ext cx="481013" cy="52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11413" y="4376738"/>
            <a:ext cx="481012" cy="525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7" name="TextBox 34"/>
          <p:cNvSpPr txBox="1">
            <a:spLocks noChangeArrowheads="1"/>
          </p:cNvSpPr>
          <p:nvPr/>
        </p:nvSpPr>
        <p:spPr bwMode="auto">
          <a:xfrm>
            <a:off x="3008313" y="4429125"/>
            <a:ext cx="5164137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 dirty="0"/>
              <a:t>Пакетное обновление данных </a:t>
            </a: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396671"/>
            <a:ext cx="2145042" cy="4180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5" name="Группа 7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 rotWithShape="1">
            <a:blip r:embed="rId5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21013" y="261938"/>
            <a:ext cx="6088062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18436" name="TextBox 8"/>
          <p:cNvSpPr txBox="1">
            <a:spLocks noChangeArrowheads="1"/>
          </p:cNvSpPr>
          <p:nvPr/>
        </p:nvSpPr>
        <p:spPr bwMode="auto">
          <a:xfrm>
            <a:off x="1182688" y="6194425"/>
            <a:ext cx="677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Семинар «Медицинская информационная система </a:t>
            </a:r>
          </a:p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"Ариадна" - новые возможности и опыт применения»,  26 сентября 2018г.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1650" y="1073150"/>
            <a:ext cx="814070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Генерация направлений в отложенную запись</a:t>
            </a:r>
            <a:endParaRPr lang="ru-RU" sz="2400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8438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2575" y="2162175"/>
            <a:ext cx="8359775" cy="33369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439" name="Прямоугольник 3"/>
          <p:cNvSpPr>
            <a:spLocks noChangeArrowheads="1"/>
          </p:cNvSpPr>
          <p:nvPr/>
        </p:nvSpPr>
        <p:spPr bwMode="auto">
          <a:xfrm>
            <a:off x="340519" y="1557338"/>
            <a:ext cx="84629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dirty="0"/>
              <a:t>Амбулаторный прием – пациент - вкладка «</a:t>
            </a:r>
            <a:r>
              <a:rPr lang="ru-RU" sz="2000" dirty="0" smtClean="0"/>
              <a:t>Направления»</a:t>
            </a:r>
            <a:endParaRPr lang="ru-RU" sz="2000" dirty="0"/>
          </a:p>
        </p:txBody>
      </p:sp>
      <p:grpSp>
        <p:nvGrpSpPr>
          <p:cNvPr id="9" name="Группа 7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21013" y="261938"/>
            <a:ext cx="6088062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20484" name="TextBox 8"/>
          <p:cNvSpPr txBox="1">
            <a:spLocks noChangeArrowheads="1"/>
          </p:cNvSpPr>
          <p:nvPr/>
        </p:nvSpPr>
        <p:spPr bwMode="auto">
          <a:xfrm>
            <a:off x="1182688" y="6194425"/>
            <a:ext cx="677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Семинар «Медицинская информационная система </a:t>
            </a:r>
          </a:p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"Ариадна" - новые возможности и опыт применения»,  26 сентября 2018г.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04813" y="890588"/>
            <a:ext cx="81407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Содержимое карточки направления, 2 блока</a:t>
            </a:r>
            <a:endParaRPr lang="ru-RU" sz="2400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0486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0166" y="1412776"/>
            <a:ext cx="8103668" cy="51038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pSp>
        <p:nvGrpSpPr>
          <p:cNvPr id="7" name="Группа 7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21013" y="261938"/>
            <a:ext cx="6088062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22532" name="TextBox 8"/>
          <p:cNvSpPr txBox="1">
            <a:spLocks noChangeArrowheads="1"/>
          </p:cNvSpPr>
          <p:nvPr/>
        </p:nvSpPr>
        <p:spPr bwMode="auto">
          <a:xfrm>
            <a:off x="1182688" y="6194425"/>
            <a:ext cx="677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1400" b="1" dirty="0">
                <a:solidFill>
                  <a:schemeClr val="bg1"/>
                </a:solidFill>
                <a:cs typeface="Aharoni" pitchFamily="2" charset="-79"/>
              </a:rPr>
              <a:t>Семинар «Медицинская информационная система </a:t>
            </a:r>
          </a:p>
          <a:p>
            <a:pPr algn="ctr" eaLnBrk="0" hangingPunct="0"/>
            <a:r>
              <a:rPr lang="ru-RU" sz="1400" b="1" dirty="0">
                <a:solidFill>
                  <a:schemeClr val="bg1"/>
                </a:solidFill>
                <a:cs typeface="Aharoni" pitchFamily="2" charset="-79"/>
              </a:rPr>
              <a:t>"Ариадна" - новые возможности и опыт применения»,  26 сентября 2018г.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1650" y="1073150"/>
            <a:ext cx="814070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Сгенерированное направление</a:t>
            </a:r>
            <a:endParaRPr lang="ru-RU" sz="2400" b="1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133" y="1059094"/>
            <a:ext cx="8513339" cy="4962194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Группа 7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21013" y="261938"/>
            <a:ext cx="6088062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24580" name="TextBox 8"/>
          <p:cNvSpPr txBox="1">
            <a:spLocks noChangeArrowheads="1"/>
          </p:cNvSpPr>
          <p:nvPr/>
        </p:nvSpPr>
        <p:spPr bwMode="auto">
          <a:xfrm>
            <a:off x="1182688" y="6194425"/>
            <a:ext cx="677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Семинар «Медицинская информационная система </a:t>
            </a:r>
          </a:p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"Ариадна" - новые возможности и опыт применения»,  26 сентября 2018г.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82600" y="1011238"/>
            <a:ext cx="8142288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звонке</a:t>
            </a:r>
            <a:endParaRPr lang="ru-RU" sz="2400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363" y="1549400"/>
            <a:ext cx="8640762" cy="4360863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7" name="Группа 7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21013" y="261938"/>
            <a:ext cx="6088062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26628" name="TextBox 8"/>
          <p:cNvSpPr txBox="1">
            <a:spLocks noChangeArrowheads="1"/>
          </p:cNvSpPr>
          <p:nvPr/>
        </p:nvSpPr>
        <p:spPr bwMode="auto">
          <a:xfrm>
            <a:off x="1182688" y="6194425"/>
            <a:ext cx="677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1400" b="1" dirty="0">
                <a:solidFill>
                  <a:schemeClr val="bg1"/>
                </a:solidFill>
                <a:cs typeface="Aharoni" pitchFamily="2" charset="-79"/>
              </a:rPr>
              <a:t>Семинар «Медицинская информационная система </a:t>
            </a:r>
          </a:p>
          <a:p>
            <a:pPr algn="ctr" eaLnBrk="0" hangingPunct="0"/>
            <a:r>
              <a:rPr lang="ru-RU" sz="1400" b="1" dirty="0">
                <a:solidFill>
                  <a:schemeClr val="bg1"/>
                </a:solidFill>
                <a:cs typeface="Aharoni" pitchFamily="2" charset="-79"/>
              </a:rPr>
              <a:t>"Ариадна" - новые возможности и опыт применения»,  26 сентября 2018г.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87536" y="932921"/>
            <a:ext cx="8142288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Печать по заявке</a:t>
            </a:r>
            <a:endParaRPr lang="ru-RU" sz="2400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050" y="1384300"/>
            <a:ext cx="4905375" cy="461486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4" name="TextBox 3"/>
          <p:cNvSpPr txBox="1"/>
          <p:nvPr/>
        </p:nvSpPr>
        <p:spPr>
          <a:xfrm>
            <a:off x="7092950" y="4886325"/>
            <a:ext cx="1901825" cy="830263"/>
          </a:xfrm>
          <a:prstGeom prst="rect">
            <a:avLst/>
          </a:prstGeom>
          <a:ln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1200" dirty="0"/>
              <a:t>На основании взаиморасчетов полученных от ТФОМС и подгруженных в МИС 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 flipV="1">
            <a:off x="7183438" y="5895975"/>
            <a:ext cx="6064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Группа 7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21013" y="261938"/>
            <a:ext cx="6088062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28676" name="TextBox 8"/>
          <p:cNvSpPr txBox="1">
            <a:spLocks noChangeArrowheads="1"/>
          </p:cNvSpPr>
          <p:nvPr/>
        </p:nvSpPr>
        <p:spPr bwMode="auto">
          <a:xfrm>
            <a:off x="1182688" y="6194425"/>
            <a:ext cx="677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1400" b="1" dirty="0">
                <a:solidFill>
                  <a:schemeClr val="bg1"/>
                </a:solidFill>
                <a:cs typeface="Aharoni" pitchFamily="2" charset="-79"/>
              </a:rPr>
              <a:t>Семинар «Медицинская информационная система </a:t>
            </a:r>
          </a:p>
          <a:p>
            <a:pPr algn="ctr" eaLnBrk="0" hangingPunct="0"/>
            <a:r>
              <a:rPr lang="ru-RU" sz="1400" b="1" dirty="0">
                <a:solidFill>
                  <a:schemeClr val="bg1"/>
                </a:solidFill>
                <a:cs typeface="Aharoni" pitchFamily="2" charset="-79"/>
              </a:rPr>
              <a:t>"Ариадна" - новые возможности и опыт применения»,  26 сентября 2018г.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1650" y="1073150"/>
            <a:ext cx="814070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Дополнительные иконки</a:t>
            </a:r>
            <a:endParaRPr lang="ru-RU" sz="2400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8684" name="Прямоугольник 11"/>
          <p:cNvSpPr>
            <a:spLocks noChangeArrowheads="1"/>
          </p:cNvSpPr>
          <p:nvPr/>
        </p:nvSpPr>
        <p:spPr bwMode="auto">
          <a:xfrm>
            <a:off x="11560175" y="12387263"/>
            <a:ext cx="265113" cy="212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/>
              <a:t>в рамках года*</a:t>
            </a:r>
          </a:p>
        </p:txBody>
      </p:sp>
      <p:pic>
        <p:nvPicPr>
          <p:cNvPr id="28688" name="Picture 1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381" y="1769129"/>
            <a:ext cx="4235219" cy="386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8690" name="Text Box 18"/>
          <p:cNvSpPr txBox="1">
            <a:spLocks noChangeArrowheads="1"/>
          </p:cNvSpPr>
          <p:nvPr/>
        </p:nvSpPr>
        <p:spPr bwMode="auto">
          <a:xfrm>
            <a:off x="4932363" y="1773238"/>
            <a:ext cx="3960812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ru-RU" sz="1800" dirty="0"/>
              <a:t>Перечень произвольных иконок для отображения статусов разных событий в режимах: </a:t>
            </a:r>
          </a:p>
          <a:p>
            <a:endParaRPr lang="ru-RU" sz="1800" dirty="0"/>
          </a:p>
          <a:p>
            <a:pPr>
              <a:buFontTx/>
              <a:buChar char="•"/>
            </a:pPr>
            <a:r>
              <a:rPr lang="ru-RU" sz="1800" dirty="0"/>
              <a:t> отложенная </a:t>
            </a:r>
            <a:r>
              <a:rPr lang="ru-RU" sz="1800" dirty="0" smtClean="0"/>
              <a:t>запись</a:t>
            </a:r>
          </a:p>
          <a:p>
            <a:pPr>
              <a:buFontTx/>
              <a:buChar char="•"/>
            </a:pPr>
            <a:endParaRPr lang="ru-RU" sz="1800" dirty="0"/>
          </a:p>
          <a:p>
            <a:pPr>
              <a:buFontTx/>
              <a:buChar char="•"/>
            </a:pPr>
            <a:r>
              <a:rPr lang="ru-RU" sz="1800" dirty="0"/>
              <a:t> виды </a:t>
            </a:r>
            <a:r>
              <a:rPr lang="ru-RU" sz="1800" dirty="0" smtClean="0"/>
              <a:t>комиссий</a:t>
            </a:r>
          </a:p>
          <a:p>
            <a:pPr>
              <a:buFontTx/>
              <a:buChar char="•"/>
            </a:pPr>
            <a:endParaRPr lang="ru-RU" sz="1800" dirty="0"/>
          </a:p>
          <a:p>
            <a:pPr>
              <a:buFontTx/>
              <a:buChar char="•"/>
            </a:pPr>
            <a:r>
              <a:rPr lang="ru-RU" sz="1800" dirty="0"/>
              <a:t> статус текущего состояния </a:t>
            </a:r>
            <a:r>
              <a:rPr lang="ru-RU" sz="1800" dirty="0" smtClean="0"/>
              <a:t>пациента</a:t>
            </a:r>
          </a:p>
          <a:p>
            <a:pPr>
              <a:buFontTx/>
              <a:buChar char="•"/>
            </a:pPr>
            <a:endParaRPr lang="ru-RU" sz="1800" dirty="0"/>
          </a:p>
          <a:p>
            <a:pPr>
              <a:buFontTx/>
              <a:buChar char="•"/>
            </a:pPr>
            <a:r>
              <a:rPr lang="ru-RU" sz="1800" dirty="0"/>
              <a:t> отметки о состоянии </a:t>
            </a:r>
            <a:r>
              <a:rPr lang="ru-RU" sz="1800" dirty="0" smtClean="0"/>
              <a:t>пациента</a:t>
            </a:r>
          </a:p>
          <a:p>
            <a:pPr>
              <a:buFontTx/>
              <a:buChar char="•"/>
            </a:pPr>
            <a:endParaRPr lang="ru-RU" sz="1800" dirty="0"/>
          </a:p>
          <a:p>
            <a:pPr>
              <a:buFontTx/>
              <a:buChar char="•"/>
            </a:pPr>
            <a:r>
              <a:rPr lang="ru-RU" sz="1800" dirty="0"/>
              <a:t> отметки о наличии или отсутствии информации</a:t>
            </a:r>
          </a:p>
        </p:txBody>
      </p:sp>
      <p:grpSp>
        <p:nvGrpSpPr>
          <p:cNvPr id="9" name="Группа 7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21013" y="261938"/>
            <a:ext cx="6088062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68613" name="TextBox 8"/>
          <p:cNvSpPr txBox="1">
            <a:spLocks noChangeArrowheads="1"/>
          </p:cNvSpPr>
          <p:nvPr/>
        </p:nvSpPr>
        <p:spPr bwMode="auto">
          <a:xfrm>
            <a:off x="1182688" y="6194425"/>
            <a:ext cx="677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Семинар «Медицинская информационная система </a:t>
            </a:r>
          </a:p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"Ариадна" - новые возможности и опыт применения»,  26 сентября 2018г.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1650" y="1073150"/>
            <a:ext cx="8140700" cy="457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</a:rPr>
              <a:t>Дополнительные иконки – отложенная запись</a:t>
            </a:r>
            <a:endParaRPr lang="ru-RU" sz="2400" dirty="0">
              <a:solidFill>
                <a:srgbClr val="FF0000"/>
              </a:solidFill>
              <a:latin typeface="Calibri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588" y="1624013"/>
            <a:ext cx="2630487" cy="121126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588" y="1624013"/>
            <a:ext cx="2917825" cy="129063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025" y="3005138"/>
            <a:ext cx="2667000" cy="126841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488" y="4440238"/>
            <a:ext cx="2728912" cy="13652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03588" y="3003550"/>
            <a:ext cx="2924175" cy="130492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7238" y="4443413"/>
            <a:ext cx="2914650" cy="13620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68621" name="Прямоугольник 11"/>
          <p:cNvSpPr>
            <a:spLocks noChangeArrowheads="1"/>
          </p:cNvSpPr>
          <p:nvPr/>
        </p:nvSpPr>
        <p:spPr bwMode="auto">
          <a:xfrm>
            <a:off x="11560175" y="12387263"/>
            <a:ext cx="265113" cy="212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100"/>
              <a:t>в рамках года*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21425" y="2081213"/>
            <a:ext cx="2646363" cy="25209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</p:pic>
      <p:sp>
        <p:nvSpPr>
          <p:cNvPr id="68623" name="Прямоугольник 13"/>
          <p:cNvSpPr>
            <a:spLocks noChangeArrowheads="1"/>
          </p:cNvSpPr>
          <p:nvPr/>
        </p:nvSpPr>
        <p:spPr bwMode="auto">
          <a:xfrm>
            <a:off x="6516688" y="1608138"/>
            <a:ext cx="23415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/>
              <a:t>Пример фильтров</a:t>
            </a:r>
          </a:p>
        </p:txBody>
      </p:sp>
      <p:grpSp>
        <p:nvGrpSpPr>
          <p:cNvPr id="15" name="Группа 7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 rotWithShape="1">
            <a:blip r:embed="rId10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21013" y="261938"/>
            <a:ext cx="6088062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30724" name="TextBox 8"/>
          <p:cNvSpPr txBox="1">
            <a:spLocks noChangeArrowheads="1"/>
          </p:cNvSpPr>
          <p:nvPr/>
        </p:nvSpPr>
        <p:spPr bwMode="auto">
          <a:xfrm>
            <a:off x="1182688" y="6194425"/>
            <a:ext cx="677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1400" b="1" dirty="0">
                <a:solidFill>
                  <a:schemeClr val="bg1"/>
                </a:solidFill>
                <a:cs typeface="Aharoni" pitchFamily="2" charset="-79"/>
              </a:rPr>
              <a:t>Семинар «Медицинская информационная система </a:t>
            </a:r>
          </a:p>
          <a:p>
            <a:pPr algn="ctr" eaLnBrk="0" hangingPunct="0"/>
            <a:r>
              <a:rPr lang="ru-RU" sz="1400" b="1" dirty="0">
                <a:solidFill>
                  <a:schemeClr val="bg1"/>
                </a:solidFill>
                <a:cs typeface="Aharoni" pitchFamily="2" charset="-79"/>
              </a:rPr>
              <a:t>"Ариадна" - новые возможности и опыт применения»,  26 сентября 2018г.</a:t>
            </a:r>
          </a:p>
        </p:txBody>
      </p:sp>
      <p:sp>
        <p:nvSpPr>
          <p:cNvPr id="30725" name="TextBox 1"/>
          <p:cNvSpPr txBox="1">
            <a:spLocks noChangeArrowheads="1"/>
          </p:cNvSpPr>
          <p:nvPr/>
        </p:nvSpPr>
        <p:spPr bwMode="auto">
          <a:xfrm>
            <a:off x="809630" y="1038226"/>
            <a:ext cx="74015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Формирование печатных форм на основание ЭИБ</a:t>
            </a:r>
          </a:p>
        </p:txBody>
      </p:sp>
      <p:sp>
        <p:nvSpPr>
          <p:cNvPr id="30726" name="Прямоугольник 14"/>
          <p:cNvSpPr>
            <a:spLocks noChangeArrowheads="1"/>
          </p:cNvSpPr>
          <p:nvPr/>
        </p:nvSpPr>
        <p:spPr bwMode="auto">
          <a:xfrm>
            <a:off x="611188" y="1581150"/>
            <a:ext cx="81105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dirty="0"/>
              <a:t>Выбрано для демонстрации несколько интересных печатных форм</a:t>
            </a:r>
          </a:p>
        </p:txBody>
      </p:sp>
      <p:sp>
        <p:nvSpPr>
          <p:cNvPr id="30727" name="Прямоугольник 3"/>
          <p:cNvSpPr>
            <a:spLocks noChangeArrowheads="1"/>
          </p:cNvSpPr>
          <p:nvPr/>
        </p:nvSpPr>
        <p:spPr bwMode="auto">
          <a:xfrm>
            <a:off x="1082675" y="2967038"/>
            <a:ext cx="8397875" cy="48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История лечения по </a:t>
            </a:r>
            <a:r>
              <a:rPr lang="ru-RU" sz="2400" b="1" dirty="0" smtClean="0"/>
              <a:t>специальности</a:t>
            </a:r>
            <a:endParaRPr lang="ru-RU" sz="2400" b="1" dirty="0"/>
          </a:p>
        </p:txBody>
      </p:sp>
      <p:sp>
        <p:nvSpPr>
          <p:cNvPr id="30728" name="Прямоугольник 4"/>
          <p:cNvSpPr>
            <a:spLocks noChangeArrowheads="1"/>
          </p:cNvSpPr>
          <p:nvPr/>
        </p:nvSpPr>
        <p:spPr bwMode="auto">
          <a:xfrm>
            <a:off x="1109663" y="3859213"/>
            <a:ext cx="8167687" cy="985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Перечень обследований пациента </a:t>
            </a:r>
            <a:endParaRPr lang="ru-RU" sz="2400" b="1" dirty="0" smtClean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smtClean="0"/>
              <a:t>(за </a:t>
            </a:r>
            <a:r>
              <a:rPr lang="ru-RU" sz="2400" b="1" dirty="0"/>
              <a:t>период анализы 75 дней, диагностика год)</a:t>
            </a:r>
          </a:p>
        </p:txBody>
      </p:sp>
      <p:pic>
        <p:nvPicPr>
          <p:cNvPr id="30729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09575" y="2944813"/>
            <a:ext cx="623888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5613" y="3889375"/>
            <a:ext cx="622300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1" name="Прямоугольник 15"/>
          <p:cNvSpPr>
            <a:spLocks noChangeArrowheads="1"/>
          </p:cNvSpPr>
          <p:nvPr/>
        </p:nvSpPr>
        <p:spPr bwMode="auto">
          <a:xfrm>
            <a:off x="1077913" y="2133600"/>
            <a:ext cx="8167687" cy="48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dirty="0"/>
              <a:t>Журнал ошибок по врачу за период</a:t>
            </a:r>
          </a:p>
        </p:txBody>
      </p:sp>
      <p:pic>
        <p:nvPicPr>
          <p:cNvPr id="3073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5" y="2092325"/>
            <a:ext cx="622300" cy="67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Группа 7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21013" y="261938"/>
            <a:ext cx="6088062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32772" name="TextBox 8"/>
          <p:cNvSpPr txBox="1">
            <a:spLocks noChangeArrowheads="1"/>
          </p:cNvSpPr>
          <p:nvPr/>
        </p:nvSpPr>
        <p:spPr bwMode="auto">
          <a:xfrm>
            <a:off x="1182688" y="6194425"/>
            <a:ext cx="677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Семинар «Медицинская информационная система </a:t>
            </a:r>
          </a:p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"Ариадна" - новые возможности и опыт применения»,  26 сентября 2018г.</a:t>
            </a:r>
          </a:p>
        </p:txBody>
      </p:sp>
      <p:sp>
        <p:nvSpPr>
          <p:cNvPr id="32773" name="TextBox 1"/>
          <p:cNvSpPr txBox="1">
            <a:spLocks noChangeArrowheads="1"/>
          </p:cNvSpPr>
          <p:nvPr/>
        </p:nvSpPr>
        <p:spPr bwMode="auto">
          <a:xfrm>
            <a:off x="1743075" y="1090613"/>
            <a:ext cx="6789738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>
                <a:solidFill>
                  <a:srgbClr val="FF0000"/>
                </a:solidFill>
              </a:rPr>
              <a:t>Существует несколько уровней проверок данных в МИС</a:t>
            </a:r>
            <a:endParaRPr lang="ru-RU" b="1"/>
          </a:p>
        </p:txBody>
      </p:sp>
      <p:sp>
        <p:nvSpPr>
          <p:cNvPr id="32774" name="Прямоугольник 2"/>
          <p:cNvSpPr>
            <a:spLocks noChangeArrowheads="1"/>
          </p:cNvSpPr>
          <p:nvPr/>
        </p:nvSpPr>
        <p:spPr bwMode="auto">
          <a:xfrm>
            <a:off x="1258888" y="2060575"/>
            <a:ext cx="7705725" cy="3932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>
              <a:lnSpc>
                <a:spcPct val="107000"/>
              </a:lnSpc>
              <a:spcAft>
                <a:spcPts val="800"/>
              </a:spcAft>
            </a:pPr>
            <a:endParaRPr lang="ru-RU" sz="1800" b="1" dirty="0"/>
          </a:p>
          <a:p>
            <a:pPr marL="609600" indent="-6096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ru-RU" sz="1800" b="1" u="sng" dirty="0"/>
              <a:t>Встроенные</a:t>
            </a:r>
            <a:r>
              <a:rPr lang="ru-RU" sz="1800" b="1" dirty="0"/>
              <a:t> проверки данных на уровне одной сущности (пациент, статистический талон, история болезни и т.д.)</a:t>
            </a:r>
          </a:p>
          <a:p>
            <a:pPr marL="609600" indent="-6096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endParaRPr lang="ru-RU" sz="1800" b="1" dirty="0"/>
          </a:p>
          <a:p>
            <a:pPr marL="609600" indent="-6096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ru-RU" sz="1800" b="1" dirty="0"/>
              <a:t>Возможность добавлять </a:t>
            </a:r>
            <a:r>
              <a:rPr lang="ru-RU" sz="1800" b="1" u="sng" dirty="0"/>
              <a:t>«динамические» произвольные</a:t>
            </a:r>
            <a:r>
              <a:rPr lang="ru-RU" sz="1800" b="1" dirty="0"/>
              <a:t> проверки данных </a:t>
            </a:r>
            <a:r>
              <a:rPr lang="ru-RU" sz="1800" b="1" dirty="0" smtClean="0"/>
              <a:t> </a:t>
            </a:r>
            <a:r>
              <a:rPr lang="ru-RU" sz="1800" b="1" dirty="0"/>
              <a:t>на уровне одной сущности (пациент, статистический талон, история болезни и т.д.)</a:t>
            </a:r>
          </a:p>
          <a:p>
            <a:pPr marL="609600" indent="-6096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endParaRPr lang="ru-RU" sz="1800" b="1" dirty="0"/>
          </a:p>
          <a:p>
            <a:pPr marL="609600" indent="-6096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ru-RU" sz="1800" b="1" dirty="0"/>
              <a:t>Выборки для визуальной проверки правильности данных за период или выбор ошибочных данных.</a:t>
            </a:r>
          </a:p>
          <a:p>
            <a:pPr marL="609600" indent="-609600">
              <a:lnSpc>
                <a:spcPct val="107000"/>
              </a:lnSpc>
              <a:spcAft>
                <a:spcPts val="800"/>
              </a:spcAft>
            </a:pPr>
            <a:endParaRPr lang="ru-RU" sz="1800" dirty="0"/>
          </a:p>
        </p:txBody>
      </p:sp>
      <p:pic>
        <p:nvPicPr>
          <p:cNvPr id="32775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28713"/>
            <a:ext cx="1293813" cy="129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Группа 7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21013" y="261938"/>
            <a:ext cx="6088062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34820" name="TextBox 8"/>
          <p:cNvSpPr txBox="1">
            <a:spLocks noChangeArrowheads="1"/>
          </p:cNvSpPr>
          <p:nvPr/>
        </p:nvSpPr>
        <p:spPr bwMode="auto">
          <a:xfrm>
            <a:off x="1182688" y="6194425"/>
            <a:ext cx="677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Семинар «Медицинская информационная система </a:t>
            </a:r>
          </a:p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"Ариадна" - новые возможности и опыт применения»,  26 сентября 2018г.</a:t>
            </a:r>
          </a:p>
        </p:txBody>
      </p:sp>
      <p:sp>
        <p:nvSpPr>
          <p:cNvPr id="34821" name="TextBox 1"/>
          <p:cNvSpPr txBox="1">
            <a:spLocks noChangeArrowheads="1"/>
          </p:cNvSpPr>
          <p:nvPr/>
        </p:nvSpPr>
        <p:spPr bwMode="auto">
          <a:xfrm>
            <a:off x="1743075" y="1090613"/>
            <a:ext cx="5295489" cy="458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FF0000"/>
                </a:solidFill>
              </a:rPr>
              <a:t>Журнал ошибок по врачу за период</a:t>
            </a:r>
          </a:p>
        </p:txBody>
      </p:sp>
      <p:sp>
        <p:nvSpPr>
          <p:cNvPr id="34822" name="Прямоугольник 2"/>
          <p:cNvSpPr>
            <a:spLocks noChangeArrowheads="1"/>
          </p:cNvSpPr>
          <p:nvPr/>
        </p:nvSpPr>
        <p:spPr bwMode="auto">
          <a:xfrm>
            <a:off x="1217613" y="1512888"/>
            <a:ext cx="7453312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500" b="1" dirty="0"/>
              <a:t>Объектом отчета является: </a:t>
            </a:r>
            <a:r>
              <a:rPr lang="ru-RU" sz="1500" b="1" dirty="0" smtClean="0"/>
              <a:t>пользователь, </a:t>
            </a:r>
            <a:r>
              <a:rPr lang="ru-RU" sz="1500" b="1" dirty="0"/>
              <a:t>который зашел в программу, плюс берутся все врачи добавленные в список амбулаторного приема.</a:t>
            </a:r>
          </a:p>
        </p:txBody>
      </p:sp>
      <p:pic>
        <p:nvPicPr>
          <p:cNvPr id="34823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128713"/>
            <a:ext cx="1293813" cy="129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4" name="Рисунок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17625" y="2185988"/>
            <a:ext cx="7062788" cy="3605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Группа 7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5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21013" y="261938"/>
            <a:ext cx="6088062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36868" name="TextBox 8"/>
          <p:cNvSpPr txBox="1">
            <a:spLocks noChangeArrowheads="1"/>
          </p:cNvSpPr>
          <p:nvPr/>
        </p:nvSpPr>
        <p:spPr bwMode="auto">
          <a:xfrm>
            <a:off x="1182688" y="6194425"/>
            <a:ext cx="677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Семинар «Медицинская информационная система </a:t>
            </a:r>
          </a:p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"Ариадна" - новые возможности и опыт применения»,  26 сентября 2018г.</a:t>
            </a:r>
          </a:p>
        </p:txBody>
      </p:sp>
      <p:sp>
        <p:nvSpPr>
          <p:cNvPr id="36869" name="TextBox 1"/>
          <p:cNvSpPr txBox="1">
            <a:spLocks noChangeArrowheads="1"/>
          </p:cNvSpPr>
          <p:nvPr/>
        </p:nvSpPr>
        <p:spPr bwMode="auto">
          <a:xfrm>
            <a:off x="2003425" y="1109663"/>
            <a:ext cx="5295489" cy="458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FF0000"/>
                </a:solidFill>
              </a:rPr>
              <a:t>Журнал ошибок по врачу за период</a:t>
            </a:r>
          </a:p>
        </p:txBody>
      </p:sp>
      <p:sp>
        <p:nvSpPr>
          <p:cNvPr id="36870" name="Прямоугольник 2"/>
          <p:cNvSpPr>
            <a:spLocks noChangeArrowheads="1"/>
          </p:cNvSpPr>
          <p:nvPr/>
        </p:nvSpPr>
        <p:spPr bwMode="auto">
          <a:xfrm>
            <a:off x="1187450" y="1520825"/>
            <a:ext cx="7554913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500" b="1" dirty="0"/>
              <a:t>В журнале при построении обрабатывается на текущий момент 51 проверка;</a:t>
            </a:r>
            <a:endParaRPr lang="ru-RU" sz="1500" dirty="0"/>
          </a:p>
        </p:txBody>
      </p:sp>
      <p:pic>
        <p:nvPicPr>
          <p:cNvPr id="36871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75" y="1123950"/>
            <a:ext cx="12255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2" name="Прямоугольник 3"/>
          <p:cNvSpPr>
            <a:spLocks noChangeArrowheads="1"/>
          </p:cNvSpPr>
          <p:nvPr/>
        </p:nvSpPr>
        <p:spPr bwMode="auto">
          <a:xfrm>
            <a:off x="2143125" y="1801813"/>
            <a:ext cx="53784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500" b="1"/>
              <a:t>Период проверки данных может быть указан любой;</a:t>
            </a:r>
            <a:endParaRPr lang="ru-RU" sz="150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17" y="2241848"/>
            <a:ext cx="9001287" cy="3491408"/>
          </a:xfrm>
          <a:prstGeom prst="rect">
            <a:avLst/>
          </a:prstGeom>
          <a:noFill/>
          <a:ln w="1270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10" name="Группа 7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5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21013" y="261938"/>
            <a:ext cx="6088062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38915" name="TextBox 1"/>
          <p:cNvSpPr txBox="1">
            <a:spLocks noChangeArrowheads="1"/>
          </p:cNvSpPr>
          <p:nvPr/>
        </p:nvSpPr>
        <p:spPr bwMode="auto">
          <a:xfrm>
            <a:off x="2003425" y="1109663"/>
            <a:ext cx="5295489" cy="458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FF0000"/>
                </a:solidFill>
              </a:rPr>
              <a:t>Журнал ошибок по врачу за период</a:t>
            </a:r>
          </a:p>
        </p:txBody>
      </p:sp>
      <p:sp>
        <p:nvSpPr>
          <p:cNvPr id="38916" name="Прямоугольник 2"/>
          <p:cNvSpPr>
            <a:spLocks noChangeArrowheads="1"/>
          </p:cNvSpPr>
          <p:nvPr/>
        </p:nvSpPr>
        <p:spPr bwMode="auto">
          <a:xfrm>
            <a:off x="1187450" y="1520825"/>
            <a:ext cx="75549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500" b="1"/>
              <a:t>Примеры проверок (всего более 50 проверок)  </a:t>
            </a:r>
            <a:endParaRPr lang="ru-RU" sz="1500"/>
          </a:p>
        </p:txBody>
      </p:sp>
      <p:graphicFrame>
        <p:nvGraphicFramePr>
          <p:cNvPr id="62614" name="Group 150"/>
          <p:cNvGraphicFramePr>
            <a:graphicFrameLocks noGrp="1"/>
          </p:cNvGraphicFramePr>
          <p:nvPr/>
        </p:nvGraphicFramePr>
        <p:xfrm>
          <a:off x="468313" y="1989138"/>
          <a:ext cx="8388350" cy="4667252"/>
        </p:xfrm>
        <a:graphic>
          <a:graphicData uri="http://schemas.openxmlformats.org/drawingml/2006/table">
            <a:tbl>
              <a:tblPr/>
              <a:tblGrid>
                <a:gridCol w="8388350"/>
              </a:tblGrid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Посещение оформлено после даты увольнения врача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Указан диагноз C00 - C99. Для указанного диагноза должен быть заведен регистр "Онкологические заболевания (C00-C97)"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Указан диагноз E10-E14. Для указанного диагноза должен быть заведен регистр "Сахарный диабет (E10-E14.9)"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Указан диагноз O10 - O99 ,Z34-Z35. Для указанного диагноза должен быть заведен регистр "Беременные"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Указан диагноз J45-J46. Для указанного диагноза должен быть заведен регистр "Астма (J45-J46)"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Указан диагноз J44. Для указанного диагноза должен быть заведен регистр "ХОБЛ (J44-J44.9)"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 посещение создано более одной услуги для реестров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У врача не указан личных код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Диагноз Z00.0 не может быть указан основным для инообластных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Вакцинация Гриппа не внесела в АРМ "Вакцинация"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Обращение пациента в возрасте до 1 года, необходимо завести регистр "Новорожденные (дети до 1 года)"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Посещение после смерти пациента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Посещение по полису мамы при возрасте старше одного месяца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Не указан СНИЛС врача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923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Добавлен протокол на посещение, посещение не обработано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Для диагнозов C00-C98 должен быть заполнен протокол "Случай лечения онкологического заболевания" 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Для диагнозов D00-D09; Z03.1; Z12 рекомендуется заполнить потокол "Случай подозрения на онкологическое заболевание"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На явке был оформлен только протокол выдачи рецепта, явку можно оформить по цели 5 - Медико-социальная, иные поводы, выписка рецептов</a:t>
                      </a:r>
                      <a:endParaRPr kumimoji="0" lang="ru-RU" sz="3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7" name="Группа 7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21013" y="261938"/>
            <a:ext cx="6088062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40964" name="TextBox 8"/>
          <p:cNvSpPr txBox="1">
            <a:spLocks noChangeArrowheads="1"/>
          </p:cNvSpPr>
          <p:nvPr/>
        </p:nvSpPr>
        <p:spPr bwMode="auto">
          <a:xfrm>
            <a:off x="1182688" y="6194425"/>
            <a:ext cx="677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Семинар «Медицинская информационная система </a:t>
            </a:r>
          </a:p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"Ариадна" - новые возможности и опыт применения»,  26 сентября 2018г.</a:t>
            </a:r>
          </a:p>
        </p:txBody>
      </p:sp>
      <p:sp>
        <p:nvSpPr>
          <p:cNvPr id="40965" name="TextBox 1"/>
          <p:cNvSpPr txBox="1">
            <a:spLocks noChangeArrowheads="1"/>
          </p:cNvSpPr>
          <p:nvPr/>
        </p:nvSpPr>
        <p:spPr bwMode="auto">
          <a:xfrm>
            <a:off x="827584" y="1006773"/>
            <a:ext cx="74015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Формирование печатных форм на основание ЭИБ</a:t>
            </a:r>
          </a:p>
        </p:txBody>
      </p:sp>
      <p:sp>
        <p:nvSpPr>
          <p:cNvPr id="40966" name="Прямоугольник 14"/>
          <p:cNvSpPr>
            <a:spLocks noChangeArrowheads="1"/>
          </p:cNvSpPr>
          <p:nvPr/>
        </p:nvSpPr>
        <p:spPr bwMode="auto">
          <a:xfrm>
            <a:off x="2487612" y="1457325"/>
            <a:ext cx="4168775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/>
              <a:t>История лечения по специальности;</a:t>
            </a:r>
          </a:p>
        </p:txBody>
      </p:sp>
      <p:sp>
        <p:nvSpPr>
          <p:cNvPr id="40968" name="Прямоугольник 4"/>
          <p:cNvSpPr>
            <a:spLocks noChangeArrowheads="1"/>
          </p:cNvSpPr>
          <p:nvPr/>
        </p:nvSpPr>
        <p:spPr bwMode="auto">
          <a:xfrm>
            <a:off x="179388" y="2171700"/>
            <a:ext cx="2520950" cy="831850"/>
          </a:xfrm>
          <a:prstGeom prst="rect">
            <a:avLst/>
          </a:prstGeom>
          <a:noFill/>
          <a:ln w="12700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 b="1"/>
              <a:t>Особенность для</a:t>
            </a:r>
          </a:p>
          <a:p>
            <a:pPr algn="ctr"/>
            <a:r>
              <a:rPr lang="ru-RU" sz="1600" b="1"/>
              <a:t> психиатра,</a:t>
            </a:r>
          </a:p>
          <a:p>
            <a:pPr algn="ctr"/>
            <a:r>
              <a:rPr lang="ru-RU" sz="1600" b="1"/>
              <a:t> психиатра-нарколога; </a:t>
            </a:r>
            <a:endParaRPr lang="ru-RU" sz="1600"/>
          </a:p>
        </p:txBody>
      </p:sp>
      <p:pic>
        <p:nvPicPr>
          <p:cNvPr id="40969" name="Picture 2" descr="ÐÐ°ÑÑÐ¸Ð½ÐºÐ¸ Ð¿Ð¾ Ð·Ð°Ð¿ÑÐ¾ÑÑ Ð¸ÐºÐ¾Ð½ÐºÐ° Ð»ÑÐ¿Ð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1763" y="3062288"/>
            <a:ext cx="2603500" cy="260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772816"/>
            <a:ext cx="6300192" cy="4222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Группа 7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 rotWithShape="1">
            <a:blip r:embed="rId5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21013" y="261938"/>
            <a:ext cx="6088062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43012" name="TextBox 8"/>
          <p:cNvSpPr txBox="1">
            <a:spLocks noChangeArrowheads="1"/>
          </p:cNvSpPr>
          <p:nvPr/>
        </p:nvSpPr>
        <p:spPr bwMode="auto">
          <a:xfrm>
            <a:off x="1182688" y="6194425"/>
            <a:ext cx="677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Семинар «Медицинская информационная система </a:t>
            </a:r>
          </a:p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"Ариадна" - новые возможности и опыт применения»,  26 сентября 2018г.</a:t>
            </a:r>
          </a:p>
        </p:txBody>
      </p:sp>
      <p:sp>
        <p:nvSpPr>
          <p:cNvPr id="43013" name="TextBox 1"/>
          <p:cNvSpPr txBox="1">
            <a:spLocks noChangeArrowheads="1"/>
          </p:cNvSpPr>
          <p:nvPr/>
        </p:nvSpPr>
        <p:spPr bwMode="auto">
          <a:xfrm>
            <a:off x="827584" y="1009652"/>
            <a:ext cx="74015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Формирование печатных форм на основание ЭИБ</a:t>
            </a:r>
          </a:p>
        </p:txBody>
      </p:sp>
      <p:sp>
        <p:nvSpPr>
          <p:cNvPr id="43014" name="Прямоугольник 14"/>
          <p:cNvSpPr>
            <a:spLocks noChangeArrowheads="1"/>
          </p:cNvSpPr>
          <p:nvPr/>
        </p:nvSpPr>
        <p:spPr bwMode="auto">
          <a:xfrm>
            <a:off x="152400" y="1614488"/>
            <a:ext cx="8812213" cy="35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/>
              <a:t>Перечень обследований пациента </a:t>
            </a:r>
            <a:r>
              <a:rPr lang="ru-RU" sz="1600" b="1" dirty="0" smtClean="0"/>
              <a:t>(за </a:t>
            </a:r>
            <a:r>
              <a:rPr lang="ru-RU" sz="1600" b="1" dirty="0"/>
              <a:t>период анализы 75 дней, диагностика год)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50" y="2132013"/>
            <a:ext cx="4103688" cy="2882900"/>
          </a:xfrm>
          <a:prstGeom prst="rect">
            <a:avLst/>
          </a:prstGeom>
          <a:ln w="952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0063" y="2132013"/>
            <a:ext cx="4654550" cy="2882900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9" name="Группа 7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5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21013" y="261938"/>
            <a:ext cx="6088062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45060" name="TextBox 8"/>
          <p:cNvSpPr txBox="1">
            <a:spLocks noChangeArrowheads="1"/>
          </p:cNvSpPr>
          <p:nvPr/>
        </p:nvSpPr>
        <p:spPr bwMode="auto">
          <a:xfrm>
            <a:off x="1182688" y="6194425"/>
            <a:ext cx="677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Семинар «Медицинская информационная система </a:t>
            </a:r>
          </a:p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"Ариадна" - новые возможности и опыт применения»,  26 сентября 2018г.</a:t>
            </a:r>
          </a:p>
        </p:txBody>
      </p:sp>
      <p:sp>
        <p:nvSpPr>
          <p:cNvPr id="45061" name="TextBox 1"/>
          <p:cNvSpPr txBox="1">
            <a:spLocks noChangeArrowheads="1"/>
          </p:cNvSpPr>
          <p:nvPr/>
        </p:nvSpPr>
        <p:spPr bwMode="auto">
          <a:xfrm>
            <a:off x="1550988" y="1095375"/>
            <a:ext cx="60305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Отображение данных о регистрах в ЭИБ</a:t>
            </a:r>
          </a:p>
        </p:txBody>
      </p:sp>
      <p:pic>
        <p:nvPicPr>
          <p:cNvPr id="45062" name="Рисунок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700808"/>
            <a:ext cx="8729662" cy="408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Группа 7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21013" y="261938"/>
            <a:ext cx="6088062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47108" name="TextBox 8"/>
          <p:cNvSpPr txBox="1">
            <a:spLocks noChangeArrowheads="1"/>
          </p:cNvSpPr>
          <p:nvPr/>
        </p:nvSpPr>
        <p:spPr bwMode="auto">
          <a:xfrm>
            <a:off x="1182688" y="6194425"/>
            <a:ext cx="677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Семинар «Медицинская информационная система </a:t>
            </a:r>
          </a:p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"Ариадна" - новые возможности и опыт применения»,  26 сентября 2018г.</a:t>
            </a:r>
          </a:p>
        </p:txBody>
      </p:sp>
      <p:sp>
        <p:nvSpPr>
          <p:cNvPr id="47109" name="TextBox 1"/>
          <p:cNvSpPr txBox="1">
            <a:spLocks noChangeArrowheads="1"/>
          </p:cNvSpPr>
          <p:nvPr/>
        </p:nvSpPr>
        <p:spPr bwMode="auto">
          <a:xfrm>
            <a:off x="34925" y="1176338"/>
            <a:ext cx="94948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rgbClr val="FF0000"/>
                </a:solidFill>
              </a:rPr>
              <a:t>Отображение данных о вакцинации из АРМ Вакцинации в ЭИБ</a:t>
            </a:r>
          </a:p>
        </p:txBody>
      </p:sp>
      <p:pic>
        <p:nvPicPr>
          <p:cNvPr id="47110" name="Рисунок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724025"/>
            <a:ext cx="8785225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Группа 7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21013" y="261938"/>
            <a:ext cx="6088062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49155" name="TextBox 8"/>
          <p:cNvSpPr txBox="1">
            <a:spLocks noChangeArrowheads="1"/>
          </p:cNvSpPr>
          <p:nvPr/>
        </p:nvSpPr>
        <p:spPr bwMode="auto">
          <a:xfrm>
            <a:off x="1182688" y="6194425"/>
            <a:ext cx="677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Семинар «Медицинская информационная система </a:t>
            </a:r>
          </a:p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"Ариадна" - новые возможности и опыт применения»,  26 сентября 2018г.</a:t>
            </a:r>
          </a:p>
        </p:txBody>
      </p:sp>
      <p:sp>
        <p:nvSpPr>
          <p:cNvPr id="49156" name="TextBox 1"/>
          <p:cNvSpPr txBox="1">
            <a:spLocks noChangeArrowheads="1"/>
          </p:cNvSpPr>
          <p:nvPr/>
        </p:nvSpPr>
        <p:spPr bwMode="auto">
          <a:xfrm>
            <a:off x="1550988" y="1095375"/>
            <a:ext cx="5397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</a:rPr>
              <a:t>Пакетное обновление данных</a:t>
            </a:r>
          </a:p>
        </p:txBody>
      </p:sp>
      <p:sp>
        <p:nvSpPr>
          <p:cNvPr id="49157" name="Прямоугольник 3"/>
          <p:cNvSpPr>
            <a:spLocks noChangeArrowheads="1"/>
          </p:cNvSpPr>
          <p:nvPr/>
        </p:nvSpPr>
        <p:spPr bwMode="auto">
          <a:xfrm>
            <a:off x="179388" y="1700213"/>
            <a:ext cx="84629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/>
              <a:t>Причины организации пакетного обновления данных в БД МИС «Ариадна»</a:t>
            </a:r>
          </a:p>
        </p:txBody>
      </p:sp>
      <p:sp>
        <p:nvSpPr>
          <p:cNvPr id="49158" name="Прямоугольник 3"/>
          <p:cNvSpPr>
            <a:spLocks noChangeArrowheads="1"/>
          </p:cNvSpPr>
          <p:nvPr/>
        </p:nvSpPr>
        <p:spPr bwMode="auto">
          <a:xfrm>
            <a:off x="179388" y="2565400"/>
            <a:ext cx="8856662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>
              <a:buFontTx/>
              <a:buAutoNum type="arabicPeriod"/>
            </a:pPr>
            <a:r>
              <a:rPr lang="ru-RU" sz="2000" dirty="0"/>
              <a:t>Перенос данных из разных сущностей в протоколы врачей для более удобного восприятия информации</a:t>
            </a:r>
          </a:p>
          <a:p>
            <a:pPr marL="609600" indent="-609600">
              <a:buFontTx/>
              <a:buAutoNum type="arabicPeriod"/>
            </a:pPr>
            <a:endParaRPr lang="ru-RU" sz="2000" dirty="0"/>
          </a:p>
          <a:p>
            <a:pPr marL="609600" indent="-609600">
              <a:buFontTx/>
              <a:buAutoNum type="arabicPeriod"/>
            </a:pPr>
            <a:r>
              <a:rPr lang="ru-RU" sz="2000" dirty="0"/>
              <a:t>Загрузка данных из внешних баз </a:t>
            </a:r>
          </a:p>
          <a:p>
            <a:pPr marL="609600" indent="-609600">
              <a:buFontTx/>
              <a:buAutoNum type="arabicPeriod"/>
            </a:pPr>
            <a:endParaRPr lang="ru-RU" sz="2000" dirty="0"/>
          </a:p>
          <a:p>
            <a:pPr marL="609600" indent="-609600">
              <a:buFontTx/>
              <a:buAutoNum type="arabicPeriod"/>
            </a:pPr>
            <a:r>
              <a:rPr lang="ru-RU" sz="2000" dirty="0"/>
              <a:t>Корректировка данных по заполненным протоколам</a:t>
            </a:r>
            <a:r>
              <a:rPr lang="en-US" sz="2000" dirty="0"/>
              <a:t>/</a:t>
            </a:r>
            <a:r>
              <a:rPr lang="ru-RU" sz="2000" dirty="0"/>
              <a:t>посещениям и т.д.</a:t>
            </a:r>
          </a:p>
          <a:p>
            <a:pPr marL="609600" indent="-609600">
              <a:buFontTx/>
              <a:buAutoNum type="arabicPeriod"/>
            </a:pPr>
            <a:endParaRPr lang="ru-RU" sz="2000" dirty="0"/>
          </a:p>
          <a:p>
            <a:pPr marL="609600" indent="-609600">
              <a:buFontTx/>
              <a:buAutoNum type="arabicPeriod"/>
            </a:pPr>
            <a:r>
              <a:rPr lang="ru-RU" sz="2000" dirty="0"/>
              <a:t>Генерация новых событий </a:t>
            </a:r>
          </a:p>
          <a:p>
            <a:pPr marL="609600" indent="-609600">
              <a:buFontTx/>
              <a:buAutoNum type="arabicPeriod"/>
            </a:pPr>
            <a:endParaRPr lang="ru-RU" sz="2000" dirty="0"/>
          </a:p>
          <a:p>
            <a:pPr marL="609600" indent="-609600">
              <a:buFontTx/>
              <a:buAutoNum type="arabicPeriod"/>
            </a:pPr>
            <a:r>
              <a:rPr lang="ru-RU" sz="2000" dirty="0"/>
              <a:t>Исправление некритичных ошибок ПО</a:t>
            </a:r>
          </a:p>
          <a:p>
            <a:pPr marL="609600" indent="-609600">
              <a:buFontTx/>
              <a:buChar char="•"/>
            </a:pPr>
            <a:endParaRPr lang="ru-RU" sz="2000" dirty="0"/>
          </a:p>
          <a:p>
            <a:pPr marL="609600" indent="-609600">
              <a:buFontTx/>
              <a:buChar char="•"/>
            </a:pPr>
            <a:endParaRPr lang="ru-RU" sz="2000" dirty="0"/>
          </a:p>
        </p:txBody>
      </p:sp>
      <p:grpSp>
        <p:nvGrpSpPr>
          <p:cNvPr id="9" name="Группа 7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21013" y="261938"/>
            <a:ext cx="6088062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51203" name="TextBox 8"/>
          <p:cNvSpPr txBox="1">
            <a:spLocks noChangeArrowheads="1"/>
          </p:cNvSpPr>
          <p:nvPr/>
        </p:nvSpPr>
        <p:spPr bwMode="auto">
          <a:xfrm>
            <a:off x="1182688" y="6194425"/>
            <a:ext cx="677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Семинар «Медицинская информационная система </a:t>
            </a:r>
          </a:p>
          <a:p>
            <a:pPr algn="ctr" eaLnBrk="0" hangingPunct="0"/>
            <a:r>
              <a:rPr lang="ru-RU" sz="1400" b="1">
                <a:solidFill>
                  <a:schemeClr val="bg1"/>
                </a:solidFill>
                <a:cs typeface="Aharoni" pitchFamily="2" charset="-79"/>
              </a:rPr>
              <a:t>"Ариадна" - новые возможности и опыт применения»,  26 сентября 2018г.</a:t>
            </a:r>
          </a:p>
        </p:txBody>
      </p:sp>
      <p:sp>
        <p:nvSpPr>
          <p:cNvPr id="51204" name="TextBox 1"/>
          <p:cNvSpPr txBox="1">
            <a:spLocks noChangeArrowheads="1"/>
          </p:cNvSpPr>
          <p:nvPr/>
        </p:nvSpPr>
        <p:spPr bwMode="auto">
          <a:xfrm>
            <a:off x="1550988" y="1095375"/>
            <a:ext cx="5397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</a:rPr>
              <a:t>Пакетное обновление данных</a:t>
            </a:r>
          </a:p>
        </p:txBody>
      </p:sp>
      <p:sp>
        <p:nvSpPr>
          <p:cNvPr id="51205" name="Прямоугольник 3"/>
          <p:cNvSpPr>
            <a:spLocks noChangeArrowheads="1"/>
          </p:cNvSpPr>
          <p:nvPr/>
        </p:nvSpPr>
        <p:spPr bwMode="auto">
          <a:xfrm>
            <a:off x="179388" y="1700213"/>
            <a:ext cx="84629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 dirty="0"/>
              <a:t>Примеры событий для пакетного обновления данных</a:t>
            </a:r>
          </a:p>
        </p:txBody>
      </p:sp>
      <p:sp>
        <p:nvSpPr>
          <p:cNvPr id="51206" name="Прямоугольник 3"/>
          <p:cNvSpPr>
            <a:spLocks noChangeArrowheads="1"/>
          </p:cNvSpPr>
          <p:nvPr/>
        </p:nvSpPr>
        <p:spPr bwMode="auto">
          <a:xfrm>
            <a:off x="179388" y="2276475"/>
            <a:ext cx="8856662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609600" indent="-609600"/>
            <a:r>
              <a:rPr lang="ru-RU" sz="1400" b="1" dirty="0">
                <a:solidFill>
                  <a:srgbClr val="0000FF"/>
                </a:solidFill>
              </a:rPr>
              <a:t>-------ЛАБОРАТОРИЯ-----</a:t>
            </a:r>
            <a:br>
              <a:rPr lang="ru-RU" sz="1400" b="1" dirty="0">
                <a:solidFill>
                  <a:srgbClr val="0000FF"/>
                </a:solidFill>
              </a:rPr>
            </a:br>
            <a:r>
              <a:rPr lang="ru-RU" sz="1400" dirty="0"/>
              <a:t>--ПОДТВЕРЖДЕНИЕ НЕ ВЫПОЛНЕННЫХ ЗАКАЗОВ</a:t>
            </a:r>
            <a:endParaRPr lang="ru-RU" sz="1400" b="1" dirty="0"/>
          </a:p>
          <a:p>
            <a:pPr marL="609600" indent="-609600"/>
            <a:r>
              <a:rPr lang="ru-RU" sz="1400" b="1" dirty="0">
                <a:solidFill>
                  <a:srgbClr val="0000FF"/>
                </a:solidFill>
              </a:rPr>
              <a:t>-------ДИАГНОСТИКА-----</a:t>
            </a:r>
            <a:br>
              <a:rPr lang="ru-RU" sz="1400" b="1" dirty="0">
                <a:solidFill>
                  <a:srgbClr val="0000FF"/>
                </a:solidFill>
              </a:rPr>
            </a:br>
            <a:r>
              <a:rPr lang="ru-RU" sz="1400" dirty="0"/>
              <a:t>--УДАЛИТЬ ДУБЛИ ПЕРСОНАЛА - ОШИБКА ПРИ СОХРАНЕНИИ</a:t>
            </a:r>
            <a:br>
              <a:rPr lang="ru-RU" sz="1400" dirty="0"/>
            </a:br>
            <a:r>
              <a:rPr lang="ru-RU" sz="1400" dirty="0"/>
              <a:t>--КОРРЕКТИРОВКА ДАТ НАЗНАЧЕНИЯ ДЛЯ ИССЛЕДОВАНИЙ ВЫПОЛНЕННЫХ В ДРУГИХ ЛПУ</a:t>
            </a:r>
            <a:br>
              <a:rPr lang="ru-RU" sz="1400" dirty="0"/>
            </a:br>
            <a:r>
              <a:rPr lang="ru-RU" sz="1400" b="1" dirty="0">
                <a:solidFill>
                  <a:srgbClr val="0000FF"/>
                </a:solidFill>
              </a:rPr>
              <a:t>-------ПАЦИЕНТЫ-----</a:t>
            </a:r>
            <a:br>
              <a:rPr lang="ru-RU" sz="1400" b="1" dirty="0">
                <a:solidFill>
                  <a:srgbClr val="0000FF"/>
                </a:solidFill>
              </a:rPr>
            </a:br>
            <a:r>
              <a:rPr lang="ru-RU" sz="1400" dirty="0"/>
              <a:t>--ПРИКРЕПЛЕНИЯ - ЗАКРЫТЬ ЕСЛИ ЕСТЬ ДАТА СМЕРТИ ПАЦИЕНТА + ВЫБЫТИЯ ПАЦИЕНТА</a:t>
            </a:r>
            <a:br>
              <a:rPr lang="ru-RU" sz="1400" dirty="0"/>
            </a:br>
            <a:r>
              <a:rPr lang="ru-RU" sz="1400" dirty="0"/>
              <a:t>--ЛЬГОТЫ - ЗАКРЫТЬ ЕСЛИ ЕСТЬ ДАТА СМЕРТИ ПАЦИЕНТА</a:t>
            </a:r>
            <a:br>
              <a:rPr lang="ru-RU" sz="1400" dirty="0"/>
            </a:br>
            <a:r>
              <a:rPr lang="ru-RU" sz="1400" dirty="0"/>
              <a:t>--ЕДИНЫЙ ПРОТОКОЛ - ОБНОВИТЬ ПОСЛЕДНЮЮ ДАТУ ВАКЦИНАЦИИ</a:t>
            </a:r>
            <a:br>
              <a:rPr lang="ru-RU" sz="1400" dirty="0"/>
            </a:br>
            <a:r>
              <a:rPr lang="ru-RU" sz="1400" b="1" dirty="0">
                <a:solidFill>
                  <a:srgbClr val="0000FF"/>
                </a:solidFill>
              </a:rPr>
              <a:t>-------РЕГИСТРАТУРА-----</a:t>
            </a:r>
            <a:br>
              <a:rPr lang="ru-RU" sz="1400" b="1" dirty="0">
                <a:solidFill>
                  <a:srgbClr val="0000FF"/>
                </a:solidFill>
              </a:rPr>
            </a:br>
            <a:r>
              <a:rPr lang="ru-RU" sz="1400" dirty="0"/>
              <a:t>--ГЕНЕРАЦИЯ НАПРАВЛЕНИЙ ДЛЯ ОТЛОЖЕННОЙ ЗАПИСИ</a:t>
            </a:r>
            <a:br>
              <a:rPr lang="ru-RU" sz="1400" dirty="0"/>
            </a:br>
            <a:r>
              <a:rPr lang="ru-RU" sz="1400" b="1" dirty="0">
                <a:solidFill>
                  <a:srgbClr val="0000FF"/>
                </a:solidFill>
              </a:rPr>
              <a:t>-------ВЗАИМОРАССЧЕТЫ-----</a:t>
            </a:r>
            <a:br>
              <a:rPr lang="ru-RU" sz="1400" b="1" dirty="0">
                <a:solidFill>
                  <a:srgbClr val="0000FF"/>
                </a:solidFill>
              </a:rPr>
            </a:br>
            <a:r>
              <a:rPr lang="ru-RU" sz="1400" dirty="0"/>
              <a:t>--ЕДИНЫЙ ПРОТОКОЛ - ОБНОВИТЬ ДАТУ ПОСЛЕДНЕГО ИССЛЕДОВАНИЯ НА ВИЧ</a:t>
            </a:r>
            <a:br>
              <a:rPr lang="ru-RU" sz="1400" dirty="0"/>
            </a:br>
            <a:r>
              <a:rPr lang="ru-RU" sz="1400" dirty="0"/>
              <a:t>--ОНКОРЕГИСТР - ОБНОВИТЬ ДАТУ ПОСЛЕДНЕГО ОБРАЩЕНИЯ В МООД</a:t>
            </a:r>
            <a:br>
              <a:rPr lang="ru-RU" sz="1400" dirty="0"/>
            </a:br>
            <a:r>
              <a:rPr lang="ru-RU" sz="1400" dirty="0"/>
              <a:t>--ОНКОРЕГИСТР - ОБНОВИТЬ ДАТУ ПОСЛЕДНЕГО ОБРАЩЕНИЯ В МДГБ</a:t>
            </a:r>
            <a:br>
              <a:rPr lang="ru-RU" sz="1400" dirty="0"/>
            </a:br>
            <a:r>
              <a:rPr lang="ru-RU" sz="1400" dirty="0"/>
              <a:t>--ОНКОРЕГИСТР - ОБНОВИТЬ ДАТУ ПОСЛЕДНЕГО ОБРАЩЕНИЯ К ГЕМАТОЛОГУ</a:t>
            </a:r>
            <a:br>
              <a:rPr lang="ru-RU" sz="1400" dirty="0"/>
            </a:br>
            <a:r>
              <a:rPr lang="ru-RU" sz="1400" dirty="0"/>
              <a:t>--ДИАГНОСТИКА - ЗАГРУЗИТЬ ИССЛЕДОВАНИЕ ФЛЮ</a:t>
            </a:r>
            <a:br>
              <a:rPr lang="ru-RU" sz="1400" dirty="0"/>
            </a:br>
            <a:r>
              <a:rPr lang="ru-RU" sz="1400" dirty="0"/>
              <a:t>--ДИАГНОСТИКА - ЗАГРУЗИТЬ ИССЛЕДОВАНИЕ МАММОГРАФИЯ </a:t>
            </a:r>
          </a:p>
          <a:p>
            <a:pPr marL="609600" indent="-609600">
              <a:buFontTx/>
              <a:buChar char="•"/>
            </a:pPr>
            <a:endParaRPr lang="ru-RU" sz="1400" dirty="0"/>
          </a:p>
        </p:txBody>
      </p:sp>
      <p:grpSp>
        <p:nvGrpSpPr>
          <p:cNvPr id="9" name="Группа 7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0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3021013" y="261938"/>
            <a:ext cx="6088062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sp>
        <p:nvSpPr>
          <p:cNvPr id="53252" name="TextBox 8"/>
          <p:cNvSpPr txBox="1">
            <a:spLocks noChangeArrowheads="1"/>
          </p:cNvSpPr>
          <p:nvPr/>
        </p:nvSpPr>
        <p:spPr bwMode="auto">
          <a:xfrm>
            <a:off x="1182688" y="6194425"/>
            <a:ext cx="67786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ru-RU" sz="1400" b="1" dirty="0">
                <a:solidFill>
                  <a:schemeClr val="bg1"/>
                </a:solidFill>
                <a:cs typeface="Aharoni" pitchFamily="2" charset="-79"/>
              </a:rPr>
              <a:t>Семинар «Медицинская информационная система </a:t>
            </a:r>
          </a:p>
          <a:p>
            <a:pPr algn="ctr" eaLnBrk="0" hangingPunct="0"/>
            <a:r>
              <a:rPr lang="ru-RU" sz="1400" b="1" dirty="0">
                <a:solidFill>
                  <a:schemeClr val="bg1"/>
                </a:solidFill>
                <a:cs typeface="Aharoni" pitchFamily="2" charset="-79"/>
              </a:rPr>
              <a:t>"Ариадна" - новые возможности и опыт применения»,  26 сентября 2018г.</a:t>
            </a:r>
          </a:p>
        </p:txBody>
      </p:sp>
      <p:sp>
        <p:nvSpPr>
          <p:cNvPr id="53253" name="TextBox 1"/>
          <p:cNvSpPr txBox="1">
            <a:spLocks noChangeArrowheads="1"/>
          </p:cNvSpPr>
          <p:nvPr/>
        </p:nvSpPr>
        <p:spPr bwMode="auto">
          <a:xfrm>
            <a:off x="1448594" y="1063625"/>
            <a:ext cx="5397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dirty="0">
                <a:solidFill>
                  <a:srgbClr val="FF0000"/>
                </a:solidFill>
              </a:rPr>
              <a:t>Обновление данных в протоколах</a:t>
            </a:r>
          </a:p>
        </p:txBody>
      </p:sp>
      <p:pic>
        <p:nvPicPr>
          <p:cNvPr id="53254" name="Рисунок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916113"/>
            <a:ext cx="8750300" cy="37290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3255" name="Прямоугольник 3"/>
          <p:cNvSpPr>
            <a:spLocks noChangeArrowheads="1"/>
          </p:cNvSpPr>
          <p:nvPr/>
        </p:nvSpPr>
        <p:spPr bwMode="auto">
          <a:xfrm>
            <a:off x="801357" y="1509124"/>
            <a:ext cx="765542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b="1" dirty="0"/>
              <a:t>Общий протокол по пациенту, ночное обновление данных</a:t>
            </a:r>
          </a:p>
        </p:txBody>
      </p:sp>
      <p:sp>
        <p:nvSpPr>
          <p:cNvPr id="53256" name="TextBox 4"/>
          <p:cNvSpPr txBox="1">
            <a:spLocks noChangeArrowheads="1"/>
          </p:cNvSpPr>
          <p:nvPr/>
        </p:nvSpPr>
        <p:spPr bwMode="auto">
          <a:xfrm>
            <a:off x="827088" y="4797425"/>
            <a:ext cx="2506662" cy="646113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800"/>
              <a:t>На основании диспансеризации </a:t>
            </a:r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2627313" y="5516563"/>
            <a:ext cx="9366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58" name="TextBox 5"/>
          <p:cNvSpPr txBox="1">
            <a:spLocks noChangeArrowheads="1"/>
          </p:cNvSpPr>
          <p:nvPr/>
        </p:nvSpPr>
        <p:spPr bwMode="auto">
          <a:xfrm>
            <a:off x="5580063" y="3781425"/>
            <a:ext cx="2532062" cy="322263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500"/>
              <a:t>На основании вакцинации</a:t>
            </a:r>
          </a:p>
        </p:txBody>
      </p:sp>
      <p:cxnSp>
        <p:nvCxnSpPr>
          <p:cNvPr id="12" name="Соединительная линия уступом 11"/>
          <p:cNvCxnSpPr/>
          <p:nvPr/>
        </p:nvCxnSpPr>
        <p:spPr>
          <a:xfrm flipV="1">
            <a:off x="2987675" y="4437063"/>
            <a:ext cx="504825" cy="71437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Группа 7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4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0" name="TextBox 10"/>
          <p:cNvSpPr txBox="1">
            <a:spLocks noChangeArrowheads="1"/>
          </p:cNvSpPr>
          <p:nvPr/>
        </p:nvSpPr>
        <p:spPr bwMode="auto">
          <a:xfrm>
            <a:off x="53975" y="6176963"/>
            <a:ext cx="8999538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</a:rPr>
              <a:t>МИС «АРИАДНА»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21013" y="261938"/>
            <a:ext cx="6088062" cy="4302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prstClr val="white"/>
                </a:solidFill>
                <a:latin typeface="Calibri" panose="020F0502020204030204"/>
                <a:cs typeface="+mn-cs"/>
              </a:rPr>
              <a:t>МЕДИЦИНСКИЕ ИНФОРМАЦИОННЫЕ СИСТЕМЫ</a:t>
            </a:r>
          </a:p>
        </p:txBody>
      </p:sp>
      <p:grpSp>
        <p:nvGrpSpPr>
          <p:cNvPr id="7" name="Группа 7"/>
          <p:cNvGrpSpPr>
            <a:grpSpLocks/>
          </p:cNvGrpSpPr>
          <p:nvPr/>
        </p:nvGrpSpPr>
        <p:grpSpPr bwMode="auto">
          <a:xfrm>
            <a:off x="0" y="-26988"/>
            <a:ext cx="9144000" cy="647701"/>
            <a:chOff x="0" y="-27384"/>
            <a:chExt cx="9144000" cy="648072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 rotWithShape="1">
            <a:blip r:embed="rId3"/>
            <a:srcRect l="395" t="15141" r="839" b="16723"/>
            <a:stretch/>
          </p:blipFill>
          <p:spPr bwMode="auto">
            <a:xfrm>
              <a:off x="0" y="-27384"/>
              <a:ext cx="9144000" cy="648072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4673600" y="126692"/>
              <a:ext cx="4470400" cy="33992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prstClr val="white"/>
                  </a:solidFill>
                  <a:latin typeface="Calibri" panose="020F0502020204030204"/>
                  <a:cs typeface="+mn-cs"/>
                </a:rPr>
                <a:t>МЕДИЦИНСКИЕ ИНФОРМАЦИОННЫЕ СИСТЕМЫ</a:t>
              </a:r>
            </a:p>
          </p:txBody>
        </p:sp>
      </p:grp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36513" y="6073775"/>
            <a:ext cx="9180513" cy="811213"/>
          </a:xfrm>
          <a:prstGeom prst="rect">
            <a:avLst/>
          </a:prstGeom>
          <a:noFill/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1166788" y="6110288"/>
            <a:ext cx="68993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400" b="1" dirty="0" smtClean="0">
                <a:solidFill>
                  <a:schemeClr val="bg1"/>
                </a:solidFill>
              </a:rPr>
              <a:t>Опыт эксплуатации и особенности настройки МИС. Пример: Кольская </a:t>
            </a:r>
            <a:r>
              <a:rPr lang="ru-RU" altLang="ru-RU" sz="1400" b="1" dirty="0" smtClean="0">
                <a:solidFill>
                  <a:schemeClr val="bg1"/>
                </a:solidFill>
              </a:rPr>
              <a:t>ЦРБ</a:t>
            </a:r>
            <a:endParaRPr lang="ru-RU" altLang="ru-RU" sz="1400" b="1" dirty="0">
              <a:solidFill>
                <a:schemeClr val="bg1"/>
              </a:solidFill>
            </a:endParaRPr>
          </a:p>
          <a:p>
            <a:pPr algn="ctr" eaLnBrk="1" hangingPunct="1"/>
            <a:r>
              <a:rPr lang="ru-RU" altLang="ru-RU" sz="1400" b="1" dirty="0" smtClean="0">
                <a:solidFill>
                  <a:schemeClr val="bg1"/>
                </a:solidFill>
              </a:rPr>
              <a:t>«</a:t>
            </a:r>
            <a:r>
              <a:rPr lang="ru-RU" altLang="ru-RU" sz="1400" b="1" dirty="0" err="1">
                <a:solidFill>
                  <a:schemeClr val="bg1"/>
                </a:solidFill>
              </a:rPr>
              <a:t>Кортъярд</a:t>
            </a:r>
            <a:r>
              <a:rPr lang="ru-RU" altLang="ru-RU" sz="1400" b="1" dirty="0">
                <a:solidFill>
                  <a:schemeClr val="bg1"/>
                </a:solidFill>
              </a:rPr>
              <a:t> Марриотт Васильевский»,  г. Санкт-Петербург, 26 сентября 2018</a:t>
            </a:r>
          </a:p>
        </p:txBody>
      </p:sp>
      <p:sp>
        <p:nvSpPr>
          <p:cNvPr id="13" name="TextBox 3"/>
          <p:cNvSpPr txBox="1">
            <a:spLocks noChangeArrowheads="1"/>
          </p:cNvSpPr>
          <p:nvPr/>
        </p:nvSpPr>
        <p:spPr bwMode="auto">
          <a:xfrm>
            <a:off x="323850" y="2708275"/>
            <a:ext cx="8496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800" b="1" dirty="0">
                <a:solidFill>
                  <a:srgbClr val="DE0000"/>
                </a:solidFill>
                <a:latin typeface="Century Gothic" pitchFamily="34" charset="0"/>
              </a:rPr>
              <a:t>Благодарю за внимание!</a:t>
            </a: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5692195" y="4810760"/>
            <a:ext cx="28841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ru-RU" sz="1800" b="1" dirty="0">
                <a:latin typeface="Century Gothic" pitchFamily="34" charset="0"/>
              </a:rPr>
              <a:t>Ирина Хусаинова</a:t>
            </a:r>
            <a:endParaRPr lang="ru-RU" sz="1800" dirty="0" smtClean="0">
              <a:latin typeface="Century Gothic" pitchFamily="34" charset="0"/>
            </a:endParaRPr>
          </a:p>
          <a:p>
            <a:pPr algn="r"/>
            <a:r>
              <a:rPr lang="ru-RU" sz="1800" dirty="0" smtClean="0">
                <a:latin typeface="Century Gothic" pitchFamily="34" charset="0"/>
              </a:rPr>
              <a:t>Генеральный директор</a:t>
            </a:r>
            <a:r>
              <a:rPr lang="ru-RU" sz="1800" dirty="0">
                <a:latin typeface="Century Gothic" pitchFamily="34" charset="0"/>
              </a:rPr>
              <a:t/>
            </a:r>
            <a:br>
              <a:rPr lang="ru-RU" sz="1800" dirty="0">
                <a:latin typeface="Century Gothic" pitchFamily="34" charset="0"/>
              </a:rPr>
            </a:br>
            <a:r>
              <a:rPr lang="ru-RU" sz="1800" dirty="0">
                <a:latin typeface="Century Gothic" pitchFamily="34" charset="0"/>
              </a:rPr>
              <a:t>ООО "Решение"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Эффективное применение современной МИС (Райздрав Адм.района 23.11.2015)</Template>
  <TotalTime>1663</TotalTime>
  <Words>1243</Words>
  <Application>Microsoft Office PowerPoint</Application>
  <PresentationFormat>Экран (4:3)</PresentationFormat>
  <Paragraphs>212</Paragraphs>
  <Slides>22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 Light</vt:lpstr>
      <vt:lpstr>Century Gothic</vt:lpstr>
      <vt:lpstr>Calibri</vt:lpstr>
      <vt:lpstr>Aharoni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damned</dc:creator>
  <cp:lastModifiedBy>Пользователь Windows</cp:lastModifiedBy>
  <cp:revision>103</cp:revision>
  <dcterms:created xsi:type="dcterms:W3CDTF">2016-04-01T05:07:52Z</dcterms:created>
  <dcterms:modified xsi:type="dcterms:W3CDTF">2018-09-25T12:51:50Z</dcterms:modified>
</cp:coreProperties>
</file>