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5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57" autoAdjust="0"/>
  </p:normalViewPr>
  <p:slideViewPr>
    <p:cSldViewPr>
      <p:cViewPr>
        <p:scale>
          <a:sx n="80" d="100"/>
          <a:sy n="80" d="100"/>
        </p:scale>
        <p:origin x="-1522" y="-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8A3DB-8F5E-456E-844D-C7DE946A59D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E0890-6A02-49E5-9185-6C9D610A33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82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283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651C85-AFE0-4B46-AF72-C352D4E6986C}" type="slidenum">
              <a:rPr 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11</a:t>
            </a:fld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7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9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2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47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9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22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31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9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58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4CB01-0EC1-4F1D-B867-A9DBDF85D83A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4C549-24E9-4458-B1F8-2265C851A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11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314400" y="1052736"/>
            <a:ext cx="8515200" cy="4585871"/>
          </a:xfrm>
          <a:prstGeom prst="rect">
            <a:avLst/>
          </a:prstGeom>
          <a:noFill/>
          <a:ln>
            <a:noFill/>
          </a:ln>
          <a:effectLst>
            <a:glow rad="127000">
              <a:schemeClr val="tx1"/>
            </a:glow>
            <a:outerShdw sx="1000" sy="1000" algn="tl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cs typeface="Arial" charset="0"/>
              </a:rPr>
              <a:t>Практика применения модуля «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cs typeface="Arial" charset="0"/>
              </a:rPr>
              <a:t>Оперблок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cs typeface="Arial" charset="0"/>
              </a:rPr>
              <a:t>»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500" b="1" dirty="0" smtClean="0">
              <a:solidFill>
                <a:srgbClr val="FF000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latin typeface="Century Gothic" pitchFamily="34" charset="0"/>
              </a:rPr>
              <a:t>Планирование операций</a:t>
            </a:r>
            <a:endParaRPr lang="ru-RU" sz="28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latin typeface="Century Gothic" pitchFamily="34" charset="0"/>
              </a:rPr>
              <a:t>Заполнение </a:t>
            </a:r>
            <a:r>
              <a:rPr lang="ru-RU" sz="2800" b="1" dirty="0">
                <a:solidFill>
                  <a:srgbClr val="FF0000"/>
                </a:solidFill>
                <a:latin typeface="Century Gothic" pitchFamily="34" charset="0"/>
              </a:rPr>
              <a:t>предоперационных  и послеоперационных </a:t>
            </a:r>
            <a:r>
              <a:rPr lang="ru-RU" sz="2800" b="1" dirty="0" smtClean="0">
                <a:solidFill>
                  <a:srgbClr val="FF0000"/>
                </a:solidFill>
                <a:latin typeface="Century Gothic" pitchFamily="34" charset="0"/>
              </a:rPr>
              <a:t>протоколов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latin typeface="Century Gothic" pitchFamily="34" charset="0"/>
              </a:rPr>
              <a:t>Статистика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500" b="1" dirty="0" smtClean="0">
              <a:solidFill>
                <a:srgbClr val="DE0000"/>
              </a:solidFill>
              <a:latin typeface="+mn-lt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500" b="1" dirty="0" smtClean="0">
              <a:solidFill>
                <a:srgbClr val="DE0000"/>
              </a:solidFill>
              <a:latin typeface="+mn-lt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500" b="1" dirty="0" smtClean="0">
              <a:solidFill>
                <a:srgbClr val="DE0000"/>
              </a:solidFill>
              <a:latin typeface="+mn-lt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071286" y="4719444"/>
            <a:ext cx="25779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latin typeface="Century Gothic" pitchFamily="34" charset="0"/>
              </a:rPr>
              <a:t>Виталий </a:t>
            </a:r>
            <a:r>
              <a:rPr lang="ru-RU" b="1" dirty="0" err="1" smtClean="0">
                <a:latin typeface="Century Gothic" pitchFamily="34" charset="0"/>
              </a:rPr>
              <a:t>Купреев</a:t>
            </a:r>
            <a:endParaRPr lang="ru-RU" b="1" dirty="0" smtClean="0">
              <a:latin typeface="Century Gothic" pitchFamily="34" charset="0"/>
            </a:endParaRPr>
          </a:p>
          <a:p>
            <a:pPr algn="r"/>
            <a:r>
              <a:rPr lang="ru-RU" dirty="0" smtClean="0">
                <a:latin typeface="Century Gothic" pitchFamily="34" charset="0"/>
              </a:rPr>
              <a:t>Программист </a:t>
            </a:r>
            <a:r>
              <a:rPr lang="en-US" dirty="0" smtClean="0">
                <a:latin typeface="Century Gothic" pitchFamily="34" charset="0"/>
              </a:rPr>
              <a:t>JAVA</a:t>
            </a:r>
            <a:r>
              <a:rPr lang="ru-RU" sz="1800" dirty="0" smtClean="0">
                <a:latin typeface="Century Gothic" pitchFamily="34" charset="0"/>
              </a:rPr>
              <a:t> </a:t>
            </a:r>
            <a:endParaRPr lang="ru-RU" sz="1800" dirty="0" smtClean="0">
              <a:latin typeface="Century Gothic" pitchFamily="34" charset="0"/>
            </a:endParaRPr>
          </a:p>
          <a:p>
            <a:pPr algn="r"/>
            <a:r>
              <a:rPr lang="ru-RU" sz="1800" dirty="0" smtClean="0">
                <a:latin typeface="Century Gothic" pitchFamily="34" charset="0"/>
              </a:rPr>
              <a:t>ООО </a:t>
            </a:r>
            <a:r>
              <a:rPr lang="ru-RU" sz="1800" dirty="0">
                <a:latin typeface="Century Gothic" pitchFamily="34" charset="0"/>
              </a:rPr>
              <a:t>«Решение</a:t>
            </a:r>
            <a:r>
              <a:rPr lang="ru-RU" sz="1800" dirty="0" smtClean="0">
                <a:latin typeface="Century Gothic" pitchFamily="34" charset="0"/>
              </a:rPr>
              <a:t>»</a:t>
            </a:r>
            <a:endParaRPr lang="ru-RU" sz="1800" dirty="0">
              <a:latin typeface="Century Gothic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6073775"/>
            <a:ext cx="9180513" cy="811213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1003300" y="6146800"/>
            <a:ext cx="6985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Практика применения модуля «</a:t>
            </a:r>
            <a:r>
              <a:rPr lang="ru-RU" sz="1400" b="1" dirty="0" err="1">
                <a:solidFill>
                  <a:schemeClr val="bg1"/>
                </a:solidFill>
              </a:rPr>
              <a:t>О</a:t>
            </a:r>
            <a:r>
              <a:rPr lang="ru-RU" sz="1400" b="1" dirty="0" err="1" smtClean="0">
                <a:solidFill>
                  <a:schemeClr val="bg1"/>
                </a:solidFill>
              </a:rPr>
              <a:t>перблок</a:t>
            </a:r>
            <a:r>
              <a:rPr lang="ru-RU" sz="1400" b="1" dirty="0" smtClean="0">
                <a:solidFill>
                  <a:schemeClr val="bg1"/>
                </a:solidFill>
              </a:rPr>
              <a:t>»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ru-RU" sz="1400" b="1" dirty="0">
                <a:solidFill>
                  <a:schemeClr val="bg1"/>
                </a:solidFill>
              </a:rPr>
              <a:t>МИС «Ариадна» -  новые возможности и опыт применения</a:t>
            </a:r>
          </a:p>
          <a:p>
            <a:pPr algn="ctr" eaLnBrk="1" hangingPunct="1"/>
            <a:r>
              <a:rPr lang="ru-RU" sz="1400" b="1" dirty="0">
                <a:solidFill>
                  <a:schemeClr val="bg1"/>
                </a:solidFill>
              </a:rPr>
              <a:t>«</a:t>
            </a:r>
            <a:r>
              <a:rPr lang="ru-RU" sz="1400" b="1" dirty="0" err="1">
                <a:solidFill>
                  <a:schemeClr val="bg1"/>
                </a:solidFill>
              </a:rPr>
              <a:t>Кортъярд</a:t>
            </a:r>
            <a:r>
              <a:rPr lang="ru-RU" sz="1400" b="1" dirty="0">
                <a:solidFill>
                  <a:schemeClr val="bg1"/>
                </a:solidFill>
              </a:rPr>
              <a:t> Марриотт Васильевский»,  г. Санкт-Петербург, 26 сентября 2018</a:t>
            </a:r>
          </a:p>
        </p:txBody>
      </p:sp>
    </p:spTree>
    <p:extLst>
      <p:ext uri="{BB962C8B-B14F-4D97-AF65-F5344CB8AC3E}">
        <p14:creationId xmlns:p14="http://schemas.microsoft.com/office/powerpoint/2010/main" val="23255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Статистика в МИС «Ариадна»</a:t>
            </a:r>
            <a:endParaRPr lang="ru-RU" sz="32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отчетов. </a:t>
            </a:r>
            <a:r>
              <a:rPr lang="ru-RU" dirty="0" smtClean="0"/>
              <a:t>Настройка</a:t>
            </a:r>
          </a:p>
          <a:p>
            <a:endParaRPr lang="ru-RU" dirty="0" smtClean="0"/>
          </a:p>
          <a:p>
            <a:r>
              <a:rPr lang="ru-RU" dirty="0" smtClean="0"/>
              <a:t>Данные должны быть зарегистрированы в </a:t>
            </a:r>
            <a:r>
              <a:rPr lang="ru-RU" dirty="0" smtClean="0"/>
              <a:t>системе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4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1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2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3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4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5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6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7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8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39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27340" name="Группа 24"/>
          <p:cNvGrpSpPr>
            <a:grpSpLocks/>
          </p:cNvGrpSpPr>
          <p:nvPr/>
        </p:nvGrpSpPr>
        <p:grpSpPr bwMode="auto">
          <a:xfrm>
            <a:off x="0" y="-26988"/>
            <a:ext cx="9144000" cy="647701"/>
            <a:chOff x="0" y="-27384"/>
            <a:chExt cx="9144000" cy="648072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 rotWithShape="1">
            <a:blip r:embed="rId3"/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pic>
        <p:sp>
          <p:nvSpPr>
            <p:cNvPr id="27" name="TextBox 26"/>
            <p:cNvSpPr txBox="1"/>
            <p:nvPr/>
          </p:nvSpPr>
          <p:spPr>
            <a:xfrm>
              <a:off x="4673600" y="126692"/>
              <a:ext cx="4470400" cy="3399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</a:p>
          </p:txBody>
        </p:sp>
      </p:grpSp>
      <p:sp>
        <p:nvSpPr>
          <p:cNvPr id="227342" name="TextBox 3"/>
          <p:cNvSpPr txBox="1">
            <a:spLocks noChangeArrowheads="1"/>
          </p:cNvSpPr>
          <p:nvPr/>
        </p:nvSpPr>
        <p:spPr bwMode="auto">
          <a:xfrm>
            <a:off x="323850" y="2708275"/>
            <a:ext cx="8496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DE0000"/>
                </a:solidFill>
                <a:latin typeface="Calibri" pitchFamily="34" charset="0"/>
              </a:rPr>
              <a:t>Благодарю за внимание!</a:t>
            </a:r>
          </a:p>
        </p:txBody>
      </p:sp>
      <p:sp>
        <p:nvSpPr>
          <p:cNvPr id="227343" name="Прямоугольник 43"/>
          <p:cNvSpPr>
            <a:spLocks noChangeArrowheads="1"/>
          </p:cNvSpPr>
          <p:nvPr/>
        </p:nvSpPr>
        <p:spPr bwMode="auto">
          <a:xfrm>
            <a:off x="5940150" y="4797152"/>
            <a:ext cx="25779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latin typeface="Century Gothic" pitchFamily="34" charset="0"/>
              </a:rPr>
              <a:t>Виталий </a:t>
            </a:r>
            <a:r>
              <a:rPr lang="ru-RU" b="1" dirty="0" err="1" smtClean="0">
                <a:latin typeface="Century Gothic" pitchFamily="34" charset="0"/>
              </a:rPr>
              <a:t>Купреев</a:t>
            </a:r>
            <a:r>
              <a:rPr lang="ru-RU" b="1" dirty="0" smtClean="0">
                <a:latin typeface="Century Gothic" pitchFamily="34" charset="0"/>
              </a:rPr>
              <a:t> </a:t>
            </a:r>
          </a:p>
          <a:p>
            <a:pPr algn="r"/>
            <a:r>
              <a:rPr lang="ru-RU" sz="1800" dirty="0" smtClean="0">
                <a:latin typeface="Century Gothic" pitchFamily="34" charset="0"/>
              </a:rPr>
              <a:t>Программист </a:t>
            </a:r>
            <a:r>
              <a:rPr lang="en-US" sz="1800" dirty="0" smtClean="0">
                <a:latin typeface="Century Gothic" pitchFamily="34" charset="0"/>
              </a:rPr>
              <a:t>JAVA</a:t>
            </a:r>
            <a:r>
              <a:rPr lang="ru-RU" sz="1800" dirty="0" smtClean="0">
                <a:latin typeface="Century Gothic" pitchFamily="34" charset="0"/>
              </a:rPr>
              <a:t> </a:t>
            </a:r>
            <a:endParaRPr lang="ru-RU" sz="1800" dirty="0" smtClean="0">
              <a:latin typeface="Century Gothic" pitchFamily="34" charset="0"/>
            </a:endParaRPr>
          </a:p>
          <a:p>
            <a:pPr algn="r"/>
            <a:r>
              <a:rPr lang="ru-RU" sz="1800" dirty="0" smtClean="0">
                <a:latin typeface="Century Gothic" pitchFamily="34" charset="0"/>
              </a:rPr>
              <a:t>ООО </a:t>
            </a:r>
            <a:r>
              <a:rPr lang="ru-RU" sz="1800" dirty="0">
                <a:latin typeface="Century Gothic" pitchFamily="34" charset="0"/>
              </a:rPr>
              <a:t>«Решение</a:t>
            </a:r>
            <a:r>
              <a:rPr lang="ru-RU" sz="1800" dirty="0" smtClean="0">
                <a:latin typeface="Century Gothic" pitchFamily="34" charset="0"/>
              </a:rPr>
              <a:t>»</a:t>
            </a:r>
            <a:endParaRPr lang="ru-RU" sz="1800" dirty="0">
              <a:latin typeface="Century Gothic" pitchFamily="34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6513" y="6073775"/>
            <a:ext cx="9180513" cy="811213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1003300" y="6146800"/>
            <a:ext cx="6985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solidFill>
                  <a:schemeClr val="bg1"/>
                </a:solidFill>
              </a:rPr>
              <a:t>Практика применения модуля «</a:t>
            </a:r>
            <a:r>
              <a:rPr lang="ru-RU" sz="1400" b="1" dirty="0" err="1">
                <a:solidFill>
                  <a:schemeClr val="bg1"/>
                </a:solidFill>
              </a:rPr>
              <a:t>О</a:t>
            </a:r>
            <a:r>
              <a:rPr lang="ru-RU" sz="1400" b="1" dirty="0" err="1" smtClean="0">
                <a:solidFill>
                  <a:schemeClr val="bg1"/>
                </a:solidFill>
              </a:rPr>
              <a:t>перблок</a:t>
            </a:r>
            <a:r>
              <a:rPr lang="ru-RU" sz="1400" b="1" dirty="0" smtClean="0">
                <a:solidFill>
                  <a:schemeClr val="bg1"/>
                </a:solidFill>
              </a:rPr>
              <a:t>»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ru-RU" sz="1400" b="1" dirty="0">
                <a:solidFill>
                  <a:schemeClr val="bg1"/>
                </a:solidFill>
              </a:rPr>
              <a:t>МИС «Ариадна» -  новые возможности и опыт применения</a:t>
            </a:r>
          </a:p>
          <a:p>
            <a:pPr algn="ctr" eaLnBrk="1" hangingPunct="1"/>
            <a:r>
              <a:rPr lang="ru-RU" sz="1400" b="1" dirty="0">
                <a:solidFill>
                  <a:schemeClr val="bg1"/>
                </a:solidFill>
              </a:rPr>
              <a:t>«</a:t>
            </a:r>
            <a:r>
              <a:rPr lang="ru-RU" sz="1400" b="1" dirty="0" err="1">
                <a:solidFill>
                  <a:schemeClr val="bg1"/>
                </a:solidFill>
              </a:rPr>
              <a:t>Кортъярд</a:t>
            </a:r>
            <a:r>
              <a:rPr lang="ru-RU" sz="1400" b="1" dirty="0">
                <a:solidFill>
                  <a:schemeClr val="bg1"/>
                </a:solidFill>
              </a:rPr>
              <a:t> Марриотт Васильевский»,  г. Санкт-Петербург, 26 сентября 2018</a:t>
            </a:r>
          </a:p>
        </p:txBody>
      </p:sp>
    </p:spTree>
    <p:extLst>
      <p:ext uri="{BB962C8B-B14F-4D97-AF65-F5344CB8AC3E}">
        <p14:creationId xmlns:p14="http://schemas.microsoft.com/office/powerpoint/2010/main" val="42689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ru-RU" sz="4300" b="1" dirty="0" smtClean="0"/>
              <a:t>Режим «Операции»</a:t>
            </a:r>
            <a:endParaRPr lang="ru-RU" sz="43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Отображение планируемых и завершенных операций</a:t>
            </a:r>
            <a:r>
              <a:rPr lang="en-US" dirty="0" smtClean="0"/>
              <a:t>: </a:t>
            </a:r>
            <a:r>
              <a:rPr lang="ru-RU" dirty="0" smtClean="0"/>
              <a:t>таблица и </a:t>
            </a:r>
            <a:r>
              <a:rPr lang="ru-RU" dirty="0" smtClean="0"/>
              <a:t>график</a:t>
            </a:r>
          </a:p>
          <a:p>
            <a:endParaRPr lang="ru-RU" dirty="0" smtClean="0"/>
          </a:p>
          <a:p>
            <a:r>
              <a:rPr lang="ru-RU" dirty="0" smtClean="0"/>
              <a:t>Карточка </a:t>
            </a:r>
            <a:r>
              <a:rPr lang="ru-RU" dirty="0" smtClean="0"/>
              <a:t>операции</a:t>
            </a:r>
          </a:p>
          <a:p>
            <a:endParaRPr lang="ru-RU" dirty="0" smtClean="0"/>
          </a:p>
          <a:p>
            <a:r>
              <a:rPr lang="ru-RU" dirty="0" smtClean="0"/>
              <a:t>Планирование в режиме «Операции</a:t>
            </a:r>
            <a:r>
              <a:rPr lang="ru-RU" dirty="0" smtClean="0"/>
              <a:t>»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7744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Режим «Опер. день - таблица»</a:t>
            </a:r>
            <a:endParaRPr lang="ru-RU" sz="32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500188"/>
            <a:ext cx="8980487" cy="3857625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Autofit/>
          </a:bodyPr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200" dirty="0" smtClean="0"/>
              <a:t>Режим </a:t>
            </a:r>
            <a:r>
              <a:rPr lang="ru-RU" sz="3200" dirty="0"/>
              <a:t>«Опер</a:t>
            </a:r>
            <a:r>
              <a:rPr lang="ru-RU" sz="3200" dirty="0" smtClean="0"/>
              <a:t>. день </a:t>
            </a:r>
            <a:r>
              <a:rPr lang="ru-RU" sz="3200" dirty="0"/>
              <a:t>- </a:t>
            </a:r>
            <a:r>
              <a:rPr lang="ru-RU" sz="3200" dirty="0" smtClean="0"/>
              <a:t>график»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73424"/>
            <a:ext cx="8927430" cy="2507704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02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0513"/>
            <a:ext cx="8229600" cy="646239"/>
          </a:xfrm>
        </p:spPr>
        <p:txBody>
          <a:bodyPr>
            <a:noAutofit/>
          </a:bodyPr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200" dirty="0" smtClean="0"/>
              <a:t>Карточка операции</a:t>
            </a: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grpSp>
        <p:nvGrpSpPr>
          <p:cNvPr id="6" name="Группа 5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68204"/>
            <a:ext cx="8352928" cy="538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98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Autofit/>
          </a:bodyPr>
          <a:lstStyle/>
          <a:p>
            <a:r>
              <a:rPr lang="ru-RU" sz="3500" b="1" dirty="0" smtClean="0"/>
              <a:t>Недостатки планирования в режиме «Операции»</a:t>
            </a:r>
            <a:endParaRPr lang="ru-RU" sz="3500" b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4065315"/>
          </a:xfrm>
        </p:spPr>
        <p:txBody>
          <a:bodyPr/>
          <a:lstStyle/>
          <a:p>
            <a:r>
              <a:rPr lang="ru-RU" dirty="0" smtClean="0"/>
              <a:t>Теряется информация о различиях между планируемой и фактической операцией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Отсутствие возможности разделения доступа к планируемым/завершенным операциям.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2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ru-RU" sz="4200" b="1" dirty="0" smtClean="0"/>
              <a:t>Режим «Планируемые операции»</a:t>
            </a:r>
            <a:endParaRPr lang="ru-RU" sz="42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Отображение планируемых </a:t>
            </a:r>
            <a:r>
              <a:rPr lang="ru-RU" dirty="0" smtClean="0"/>
              <a:t>операций</a:t>
            </a:r>
          </a:p>
          <a:p>
            <a:endParaRPr lang="ru-RU" dirty="0" smtClean="0"/>
          </a:p>
          <a:p>
            <a:r>
              <a:rPr lang="ru-RU" dirty="0" smtClean="0"/>
              <a:t>Закрытие дня. Права </a:t>
            </a:r>
            <a:r>
              <a:rPr lang="ru-RU" dirty="0" smtClean="0"/>
              <a:t>доступа</a:t>
            </a:r>
          </a:p>
          <a:p>
            <a:endParaRPr lang="ru-RU" dirty="0" smtClean="0"/>
          </a:p>
          <a:p>
            <a:r>
              <a:rPr lang="ru-RU" dirty="0" smtClean="0"/>
              <a:t>Карточка планируемой </a:t>
            </a:r>
            <a:r>
              <a:rPr lang="ru-RU" dirty="0" smtClean="0"/>
              <a:t>операции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9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Отображение планируемых операций</a:t>
            </a:r>
            <a:endParaRPr lang="ru-RU" sz="3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2" y="1484784"/>
            <a:ext cx="8676456" cy="4387155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8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Карточка планируемой операции</a:t>
            </a:r>
            <a:endParaRPr lang="ru-RU" sz="3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-27384"/>
            <a:ext cx="9144000" cy="648072"/>
            <a:chOff x="0" y="-27384"/>
            <a:chExt cx="9144000" cy="64807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" t="15141" r="839" b="16723"/>
            <a:stretch/>
          </p:blipFill>
          <p:spPr bwMode="auto">
            <a:xfrm>
              <a:off x="0" y="-27384"/>
              <a:ext cx="9144000" cy="64807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73930" y="127375"/>
              <a:ext cx="4470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МЕДИЦИНСКИЕ ИНФОРМАЦИОННЫЕ СИСТЕМЫ</a:t>
              </a:r>
              <a:endParaRPr lang="ru-RU" sz="1600" b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</p:grp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08" y="1700808"/>
            <a:ext cx="8617383" cy="4088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7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216</Words>
  <Application>Microsoft Office PowerPoint</Application>
  <PresentationFormat>Экран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Режим «Операции»</vt:lpstr>
      <vt:lpstr>Режим «Опер. день - таблица»</vt:lpstr>
      <vt:lpstr>  Режим «Опер. день - график»  </vt:lpstr>
      <vt:lpstr> Карточка операции </vt:lpstr>
      <vt:lpstr>Недостатки планирования в режиме «Операции»</vt:lpstr>
      <vt:lpstr>Режим «Планируемые операции»</vt:lpstr>
      <vt:lpstr>Отображение планируемых операций</vt:lpstr>
      <vt:lpstr>Карточка планируемой операции</vt:lpstr>
      <vt:lpstr>Статистика в МИС «Ариадна»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Купреев Виталий Николаевич</dc:creator>
  <cp:lastModifiedBy>Пользователь Windows</cp:lastModifiedBy>
  <cp:revision>28</cp:revision>
  <dcterms:created xsi:type="dcterms:W3CDTF">2017-11-22T14:18:31Z</dcterms:created>
  <dcterms:modified xsi:type="dcterms:W3CDTF">2018-09-25T16:30:57Z</dcterms:modified>
</cp:coreProperties>
</file>